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93" r:id="rId2"/>
    <p:sldMasterId id="2147483695" r:id="rId3"/>
    <p:sldMasterId id="2147483697" r:id="rId4"/>
    <p:sldMasterId id="2147483699" r:id="rId5"/>
    <p:sldMasterId id="2147483701" r:id="rId6"/>
    <p:sldMasterId id="2147483703" r:id="rId7"/>
    <p:sldMasterId id="2147483705" r:id="rId8"/>
    <p:sldMasterId id="2147483707" r:id="rId9"/>
    <p:sldMasterId id="2147483709" r:id="rId10"/>
    <p:sldMasterId id="2147483711" r:id="rId11"/>
    <p:sldMasterId id="2147483712" r:id="rId12"/>
  </p:sldMasterIdLst>
  <p:notesMasterIdLst>
    <p:notesMasterId r:id="rId47"/>
  </p:notesMasterIdLst>
  <p:handoutMasterIdLst>
    <p:handoutMasterId r:id="rId48"/>
  </p:handoutMasterIdLst>
  <p:sldIdLst>
    <p:sldId id="354" r:id="rId13"/>
    <p:sldId id="600" r:id="rId14"/>
    <p:sldId id="538" r:id="rId15"/>
    <p:sldId id="608" r:id="rId16"/>
    <p:sldId id="609" r:id="rId17"/>
    <p:sldId id="691" r:id="rId18"/>
    <p:sldId id="692" r:id="rId19"/>
    <p:sldId id="720" r:id="rId20"/>
    <p:sldId id="721" r:id="rId21"/>
    <p:sldId id="722" r:id="rId22"/>
    <p:sldId id="723" r:id="rId23"/>
    <p:sldId id="686" r:id="rId24"/>
    <p:sldId id="639" r:id="rId25"/>
    <p:sldId id="555" r:id="rId26"/>
    <p:sldId id="724" r:id="rId27"/>
    <p:sldId id="725" r:id="rId28"/>
    <p:sldId id="726" r:id="rId29"/>
    <p:sldId id="727" r:id="rId30"/>
    <p:sldId id="728" r:id="rId31"/>
    <p:sldId id="730" r:id="rId32"/>
    <p:sldId id="731" r:id="rId33"/>
    <p:sldId id="732" r:id="rId34"/>
    <p:sldId id="733" r:id="rId35"/>
    <p:sldId id="734" r:id="rId36"/>
    <p:sldId id="735" r:id="rId37"/>
    <p:sldId id="736" r:id="rId38"/>
    <p:sldId id="737" r:id="rId39"/>
    <p:sldId id="481" r:id="rId40"/>
    <p:sldId id="738" r:id="rId41"/>
    <p:sldId id="739" r:id="rId42"/>
    <p:sldId id="500" r:id="rId43"/>
    <p:sldId id="740" r:id="rId44"/>
    <p:sldId id="482" r:id="rId45"/>
    <p:sldId id="719" r:id="rId46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0066"/>
    <a:srgbClr val="FF0000"/>
    <a:srgbClr val="EAEAEA"/>
    <a:srgbClr val="DDDDDD"/>
    <a:srgbClr val="B2B2B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832" autoAdjust="0"/>
    <p:restoredTop sz="77243" autoAdjust="0"/>
  </p:normalViewPr>
  <p:slideViewPr>
    <p:cSldViewPr>
      <p:cViewPr varScale="1">
        <p:scale>
          <a:sx n="64" d="100"/>
          <a:sy n="64" d="100"/>
        </p:scale>
        <p:origin x="1077" y="5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>
      <p:cViewPr>
        <p:scale>
          <a:sx n="75" d="100"/>
          <a:sy n="75" d="100"/>
        </p:scale>
        <p:origin x="-1614" y="-7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9670FB84-147C-45D0-94FF-B975EAF3D3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416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BD6C0533-82BF-4667-907F-4B29C436EC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3542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68249F-0A84-43B9-8AFE-4AA9FDD0A199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3481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023340-EE98-41CD-A614-9FAF881787A7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8888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D87423-3BAC-4B2C-A653-FA776D0179D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166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D87423-3BAC-4B2C-A653-FA776D0179D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609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D87423-3BAC-4B2C-A653-FA776D0179D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907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D87423-3BAC-4B2C-A653-FA776D0179D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6022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D87423-3BAC-4B2C-A653-FA776D0179D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1696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D87423-3BAC-4B2C-A653-FA776D0179D8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3670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D87423-3BAC-4B2C-A653-FA776D0179D8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7702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D87423-3BAC-4B2C-A653-FA776D0179D8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9679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D87423-3BAC-4B2C-A653-FA776D0179D8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589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D87423-3BAC-4B2C-A653-FA776D0179D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8171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D87423-3BAC-4B2C-A653-FA776D0179D8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0539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D87423-3BAC-4B2C-A653-FA776D0179D8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5862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D87423-3BAC-4B2C-A653-FA776D0179D8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9308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D87423-3BAC-4B2C-A653-FA776D0179D8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951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D87423-3BAC-4B2C-A653-FA776D0179D8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5226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D87423-3BAC-4B2C-A653-FA776D0179D8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449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D87423-3BAC-4B2C-A653-FA776D0179D8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9339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D87423-3BAC-4B2C-A653-FA776D0179D8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8281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6C0533-82BF-4667-907F-4B29C436EC34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7461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6C0533-82BF-4667-907F-4B29C436EC34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307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023340-EE98-41CD-A614-9FAF881787A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733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6C0533-82BF-4667-907F-4B29C436EC34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2442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6C0533-82BF-4667-907F-4B29C436EC34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0396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D87423-3BAC-4B2C-A653-FA776D0179D8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42143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023340-EE98-41CD-A614-9FAF881787A7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9770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D87423-3BAC-4B2C-A653-FA776D0179D8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888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AC561E-D004-4AE8-BBD8-C62DF71B782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722313"/>
            <a:ext cx="4814887" cy="3611562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73588"/>
            <a:ext cx="5365750" cy="4333875"/>
          </a:xfrm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820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023340-EE98-41CD-A614-9FAF881787A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6729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D87423-3BAC-4B2C-A653-FA776D0179D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395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D87423-3BAC-4B2C-A653-FA776D0179D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424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D87423-3BAC-4B2C-A653-FA776D0179D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248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D87423-3BAC-4B2C-A653-FA776D0179D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729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762000"/>
            <a:ext cx="188595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762000"/>
            <a:ext cx="550545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371600" y="762000"/>
            <a:ext cx="7543800" cy="533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762000"/>
            <a:ext cx="7543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71600" y="1905000"/>
            <a:ext cx="3695700" cy="2019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371600" y="4076700"/>
            <a:ext cx="3695700" cy="2019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5219700" y="1905000"/>
            <a:ext cx="3695700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762000"/>
            <a:ext cx="7543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1600" y="1905000"/>
            <a:ext cx="3695700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905000"/>
            <a:ext cx="3695700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273050"/>
          </a:xfrm>
        </p:spPr>
        <p:txBody>
          <a:bodyPr lIns="0" tIns="0" rIns="0" bIns="0" anchor="t"/>
          <a:lstStyle/>
          <a:p>
            <a:fld id="{4DAF0630-36DC-4980-9981-F946717DDE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196850"/>
          </a:xfrm>
        </p:spPr>
        <p:txBody>
          <a:bodyPr lIns="0" tIns="0" rIns="0" bIns="0" anchor="t"/>
          <a:lstStyle/>
          <a:p>
            <a:fld id="{505C0BE9-BEC0-4B1A-937D-8F307A7B2C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4572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16" descr="TSMSS school courtyard drawi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960" y="5605081"/>
            <a:ext cx="1008062" cy="629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2133600"/>
            <a:ext cx="8231188" cy="4038600"/>
          </a:xfrm>
        </p:spPr>
        <p:txBody>
          <a:bodyPr wrap="square" lIns="0" tIns="0" rIns="0" bIns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1378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990600" y="0"/>
            <a:ext cx="510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900" b="1" dirty="0">
                <a:solidFill>
                  <a:schemeClr val="bg1"/>
                </a:solidFill>
                <a:latin typeface="Garamond" pitchFamily="18" charset="0"/>
              </a:rPr>
              <a:t>MAIN LINE ART CENTER DRAFT STRATEGIC PLAN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buFont typeface="Arial" pitchFamily="34" charset="0"/>
              <a:buChar char="•"/>
              <a:defRPr/>
            </a:lvl2pPr>
            <a:lvl3pPr>
              <a:buFont typeface="Courier New" pitchFamily="49" charset="0"/>
              <a:buChar char="o"/>
              <a:defRPr sz="2000"/>
            </a:lvl3pPr>
            <a:lvl4pPr>
              <a:buFont typeface="Wingdings" pitchFamily="2" charset="2"/>
              <a:buChar char="Ø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905000"/>
            <a:ext cx="36957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905000"/>
            <a:ext cx="36957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 userDrawn="1"/>
        </p:nvSpPr>
        <p:spPr bwMode="auto">
          <a:xfrm>
            <a:off x="990600" y="0"/>
            <a:ext cx="510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900" b="1" dirty="0">
                <a:solidFill>
                  <a:schemeClr val="bg1"/>
                </a:solidFill>
                <a:latin typeface="Garamond" pitchFamily="18" charset="0"/>
              </a:rPr>
              <a:t>THIRD STREET</a:t>
            </a:r>
            <a:r>
              <a:rPr lang="en-US" sz="900" b="1" baseline="0" dirty="0">
                <a:solidFill>
                  <a:schemeClr val="bg1"/>
                </a:solidFill>
                <a:latin typeface="Garamond" pitchFamily="18" charset="0"/>
              </a:rPr>
              <a:t> BOARD RETREAT</a:t>
            </a:r>
            <a:endParaRPr lang="en-US" sz="900" b="1" dirty="0">
              <a:solidFill>
                <a:schemeClr val="bg1"/>
              </a:solidFill>
              <a:latin typeface="Garamond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1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 userDrawn="1"/>
        </p:nvPicPr>
        <p:blipFill>
          <a:blip r:embed="rId16" cstate="print"/>
          <a:srcRect t="81192"/>
          <a:stretch>
            <a:fillRect/>
          </a:stretch>
        </p:blipFill>
        <p:spPr bwMode="auto">
          <a:xfrm>
            <a:off x="1588" y="6400800"/>
            <a:ext cx="9142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762000"/>
            <a:ext cx="754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905000"/>
            <a:ext cx="7543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029" name="Picture 8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9144000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Text Box 10"/>
          <p:cNvSpPr txBox="1">
            <a:spLocks noChangeArrowheads="1"/>
          </p:cNvSpPr>
          <p:nvPr userDrawn="1"/>
        </p:nvSpPr>
        <p:spPr bwMode="auto">
          <a:xfrm>
            <a:off x="8458200" y="6477000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0F7D7CBA-E7EB-485D-99B2-E2261C047CAD}" type="slidenum">
              <a:rPr lang="en-US" sz="1400" b="1">
                <a:latin typeface="Trebuchet MS" pitchFamily="34" charset="0"/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400" b="1">
              <a:latin typeface="Trebuchet MS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92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</a:defRPr>
      </a:lvl9pPr>
    </p:titleStyle>
    <p:bodyStyle>
      <a:lvl1pPr marL="234950" indent="-23495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22542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Times" pitchFamily="18" charset="0"/>
        <a:buChar char="-"/>
        <a:defRPr sz="2000">
          <a:solidFill>
            <a:srgbClr val="CC0000"/>
          </a:solidFill>
          <a:latin typeface="+mj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4572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33600"/>
            <a:ext cx="8229600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1ADC577-3AF7-4092-9820-9AF46961862B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11/11/2019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/>
              </a:rPr>
              <a:t> Page </a:t>
            </a:r>
            <a:fld id="{C6E71569-A686-4F8C-8932-15509510282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6" descr="3rd_Street_Logo_color.jpg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458152" y="251021"/>
            <a:ext cx="2208848" cy="99581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6172200" y="268069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cap="small" dirty="0">
                <a:solidFill>
                  <a:prstClr val="black"/>
                </a:solidFill>
                <a:latin typeface="Calibri"/>
              </a:rPr>
              <a:t>Capacity Building Plan </a:t>
            </a:r>
            <a:r>
              <a:rPr lang="en-US" sz="2000" b="1" i="1" cap="small" dirty="0">
                <a:solidFill>
                  <a:prstClr val="black"/>
                </a:solidFill>
                <a:latin typeface="Calibri"/>
              </a:rPr>
              <a:t>April 11, 2015 Update</a:t>
            </a:r>
            <a:r>
              <a:rPr lang="en-US" sz="2000" b="1" cap="small" dirty="0">
                <a:solidFill>
                  <a:prstClr val="black"/>
                </a:solidFill>
                <a:latin typeface="Calibri"/>
              </a:rPr>
              <a:t/>
            </a:r>
            <a:br>
              <a:rPr lang="en-US" sz="2000" b="1" cap="small" dirty="0">
                <a:solidFill>
                  <a:prstClr val="black"/>
                </a:solidFill>
                <a:latin typeface="Calibri"/>
              </a:rPr>
            </a:br>
            <a:endParaRPr lang="en-US" sz="2000" b="1" cap="small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8152" y="1447800"/>
            <a:ext cx="822864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58152" y="6324600"/>
            <a:ext cx="822864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697294"/>
      </p:ext>
    </p:extLst>
  </p:cSld>
  <p:clrMap bg1="lt1" tx1="dk1" bg2="lt2" tx2="dk2" accent1="accent1" accent2="accent2" accent3="accent3" accent4="accent4" accent5="accent5" accent6="accent6" hlink="hlink" folHlink="folHlink"/>
  <p:hf hdr="0" ftr="0"/>
  <p:txStyles>
    <p:titleStyle>
      <a:lvl1pPr algn="l" defTabSz="914400" rtl="0" eaLnBrk="1" latinLnBrk="0" hangingPunct="1">
        <a:spcBef>
          <a:spcPct val="0"/>
        </a:spcBef>
        <a:buNone/>
        <a:defRPr sz="3000" b="1" kern="1200" cap="sm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Symbol" panose="05050102010706020507" pitchFamily="18" charset="2"/>
        <a:buChar char="-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4572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33600"/>
            <a:ext cx="8229600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1ADC577-3AF7-4092-9820-9AF46961862B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11/11/2019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/>
              </a:rPr>
              <a:t> Page </a:t>
            </a:r>
            <a:fld id="{C6E71569-A686-4F8C-8932-15509510282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6" descr="3rd_Street_Logo_color.jpg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458152" y="251021"/>
            <a:ext cx="2208848" cy="99581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6172200" y="268069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cap="small" dirty="0">
                <a:solidFill>
                  <a:prstClr val="black"/>
                </a:solidFill>
                <a:latin typeface="Calibri"/>
              </a:rPr>
              <a:t>Capacity Building Plan </a:t>
            </a:r>
            <a:r>
              <a:rPr lang="en-US" sz="2000" b="1" i="1" cap="small" dirty="0">
                <a:solidFill>
                  <a:prstClr val="black"/>
                </a:solidFill>
                <a:latin typeface="Calibri"/>
              </a:rPr>
              <a:t>April 11, 2015 Update</a:t>
            </a:r>
            <a:r>
              <a:rPr lang="en-US" sz="2000" b="1" cap="small" dirty="0">
                <a:solidFill>
                  <a:prstClr val="black"/>
                </a:solidFill>
                <a:latin typeface="Calibri"/>
              </a:rPr>
              <a:t/>
            </a:r>
            <a:br>
              <a:rPr lang="en-US" sz="2000" b="1" cap="small" dirty="0">
                <a:solidFill>
                  <a:prstClr val="black"/>
                </a:solidFill>
                <a:latin typeface="Calibri"/>
              </a:rPr>
            </a:br>
            <a:endParaRPr lang="en-US" sz="2000" b="1" cap="small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8152" y="1447800"/>
            <a:ext cx="822864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58152" y="6324600"/>
            <a:ext cx="822864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697294"/>
      </p:ext>
    </p:extLst>
  </p:cSld>
  <p:clrMap bg1="lt1" tx1="dk1" bg2="lt2" tx2="dk2" accent1="accent1" accent2="accent2" accent3="accent3" accent4="accent4" accent5="accent5" accent6="accent6" hlink="hlink" folHlink="folHlink"/>
  <p:hf hdr="0" ftr="0"/>
  <p:txStyles>
    <p:titleStyle>
      <a:lvl1pPr algn="l" defTabSz="914400" rtl="0" eaLnBrk="1" latinLnBrk="0" hangingPunct="1">
        <a:spcBef>
          <a:spcPct val="0"/>
        </a:spcBef>
        <a:buNone/>
        <a:defRPr sz="3000" b="1" kern="1200" cap="sm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Symbol" panose="05050102010706020507" pitchFamily="18" charset="2"/>
        <a:buChar char="-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4572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33600"/>
            <a:ext cx="8229600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1ADC577-3AF7-4092-9820-9AF46961862B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11/11/2019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/>
              </a:rPr>
              <a:t> Page </a:t>
            </a:r>
            <a:fld id="{C6E71569-A686-4F8C-8932-15509510282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6" descr="3rd_Street_Logo_color.jpg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458152" y="251021"/>
            <a:ext cx="2208848" cy="995814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458152" y="1447800"/>
            <a:ext cx="822864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58152" y="6324600"/>
            <a:ext cx="822864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697294"/>
      </p:ext>
    </p:extLst>
  </p:cSld>
  <p:clrMap bg1="lt1" tx1="dk1" bg2="lt2" tx2="dk2" accent1="accent1" accent2="accent2" accent3="accent3" accent4="accent4" accent5="accent5" accent6="accent6" hlink="hlink" folHlink="folHlink"/>
  <p:hf hdr="0" ftr="0"/>
  <p:txStyles>
    <p:titleStyle>
      <a:lvl1pPr algn="l" defTabSz="914400" rtl="0" eaLnBrk="1" latinLnBrk="0" hangingPunct="1">
        <a:spcBef>
          <a:spcPct val="0"/>
        </a:spcBef>
        <a:buNone/>
        <a:defRPr sz="3000" b="1" kern="1200" cap="sm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Symbol" panose="05050102010706020507" pitchFamily="18" charset="2"/>
        <a:buChar char="-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4572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33600"/>
            <a:ext cx="8229600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1ADC577-3AF7-4092-9820-9AF46961862B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11/11/2019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/>
              </a:rPr>
              <a:t> Page </a:t>
            </a:r>
            <a:fld id="{C6E71569-A686-4F8C-8932-15509510282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6" descr="3rd_Street_Logo_color.jpg"/>
          <p:cNvPicPr/>
          <p:nvPr userDrawn="1"/>
        </p:nvPicPr>
        <p:blipFill>
          <a:blip r:embed="rId3"/>
          <a:stretch>
            <a:fillRect/>
          </a:stretch>
        </p:blipFill>
        <p:spPr>
          <a:xfrm>
            <a:off x="458152" y="251021"/>
            <a:ext cx="2208848" cy="99581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6172200" y="268069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cap="small" dirty="0">
                <a:solidFill>
                  <a:prstClr val="black"/>
                </a:solidFill>
                <a:latin typeface="Calibri"/>
              </a:rPr>
              <a:t>Capacity Building Plan </a:t>
            </a:r>
            <a:r>
              <a:rPr lang="en-US" sz="2000" b="1" i="1" cap="small" dirty="0">
                <a:solidFill>
                  <a:prstClr val="black"/>
                </a:solidFill>
                <a:latin typeface="Calibri"/>
              </a:rPr>
              <a:t>April 11, 2015 Update</a:t>
            </a:r>
            <a:r>
              <a:rPr lang="en-US" sz="2000" b="1" cap="small" dirty="0">
                <a:solidFill>
                  <a:prstClr val="black"/>
                </a:solidFill>
                <a:latin typeface="Calibri"/>
              </a:rPr>
              <a:t/>
            </a:r>
            <a:br>
              <a:rPr lang="en-US" sz="2000" b="1" cap="small" dirty="0">
                <a:solidFill>
                  <a:prstClr val="black"/>
                </a:solidFill>
                <a:latin typeface="Calibri"/>
              </a:rPr>
            </a:br>
            <a:endParaRPr lang="en-US" sz="2000" b="1" cap="small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8152" y="1447800"/>
            <a:ext cx="822864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58152" y="6324600"/>
            <a:ext cx="822864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6529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3000" b="1" kern="1200" cap="sm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Symbol" panose="05050102010706020507" pitchFamily="18" charset="2"/>
        <a:buChar char="-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4572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33600"/>
            <a:ext cx="8229600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1ADC577-3AF7-4092-9820-9AF46961862B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11/11/2019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/>
              </a:rPr>
              <a:t> Page </a:t>
            </a:r>
            <a:fld id="{C6E71569-A686-4F8C-8932-15509510282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6" descr="3rd_Street_Logo_color.jpg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458152" y="251021"/>
            <a:ext cx="2208848" cy="99581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6172200" y="268069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cap="small" dirty="0">
                <a:solidFill>
                  <a:prstClr val="black"/>
                </a:solidFill>
                <a:latin typeface="Calibri"/>
              </a:rPr>
              <a:t>Capacity Building Plan </a:t>
            </a:r>
            <a:r>
              <a:rPr lang="en-US" sz="2000" b="1" i="1" cap="small" dirty="0">
                <a:solidFill>
                  <a:prstClr val="black"/>
                </a:solidFill>
                <a:latin typeface="Calibri"/>
              </a:rPr>
              <a:t>April 11, 2015 Update</a:t>
            </a:r>
            <a:r>
              <a:rPr lang="en-US" sz="2000" b="1" cap="small" dirty="0">
                <a:solidFill>
                  <a:prstClr val="black"/>
                </a:solidFill>
                <a:latin typeface="Calibri"/>
              </a:rPr>
              <a:t/>
            </a:r>
            <a:br>
              <a:rPr lang="en-US" sz="2000" b="1" cap="small" dirty="0">
                <a:solidFill>
                  <a:prstClr val="black"/>
                </a:solidFill>
                <a:latin typeface="Calibri"/>
              </a:rPr>
            </a:br>
            <a:endParaRPr lang="en-US" sz="2000" b="1" cap="small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8152" y="1447800"/>
            <a:ext cx="822864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58152" y="6324600"/>
            <a:ext cx="822864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697294"/>
      </p:ext>
    </p:extLst>
  </p:cSld>
  <p:clrMap bg1="lt1" tx1="dk1" bg2="lt2" tx2="dk2" accent1="accent1" accent2="accent2" accent3="accent3" accent4="accent4" accent5="accent5" accent6="accent6" hlink="hlink" folHlink="folHlink"/>
  <p:hf hdr="0" ftr="0"/>
  <p:txStyles>
    <p:titleStyle>
      <a:lvl1pPr algn="l" defTabSz="914400" rtl="0" eaLnBrk="1" latinLnBrk="0" hangingPunct="1">
        <a:spcBef>
          <a:spcPct val="0"/>
        </a:spcBef>
        <a:buNone/>
        <a:defRPr sz="3000" b="1" kern="1200" cap="sm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Symbol" panose="05050102010706020507" pitchFamily="18" charset="2"/>
        <a:buChar char="-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4572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33600"/>
            <a:ext cx="8229600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1ADC577-3AF7-4092-9820-9AF46961862B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11/11/2019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/>
              </a:rPr>
              <a:t> Page </a:t>
            </a:r>
            <a:fld id="{C6E71569-A686-4F8C-8932-15509510282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6" descr="3rd_Street_Logo_color.jpg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458152" y="251021"/>
            <a:ext cx="2208848" cy="99581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6172200" y="268069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cap="small" dirty="0">
                <a:solidFill>
                  <a:prstClr val="black"/>
                </a:solidFill>
                <a:latin typeface="Calibri"/>
              </a:rPr>
              <a:t>Capacity Building Plan </a:t>
            </a:r>
            <a:r>
              <a:rPr lang="en-US" sz="2000" b="1" i="1" cap="small" dirty="0">
                <a:solidFill>
                  <a:prstClr val="black"/>
                </a:solidFill>
                <a:latin typeface="Calibri"/>
              </a:rPr>
              <a:t>April 11, 2015 Update</a:t>
            </a:r>
            <a:r>
              <a:rPr lang="en-US" sz="2000" b="1" cap="small" dirty="0">
                <a:solidFill>
                  <a:prstClr val="black"/>
                </a:solidFill>
                <a:latin typeface="Calibri"/>
              </a:rPr>
              <a:t/>
            </a:r>
            <a:br>
              <a:rPr lang="en-US" sz="2000" b="1" cap="small" dirty="0">
                <a:solidFill>
                  <a:prstClr val="black"/>
                </a:solidFill>
                <a:latin typeface="Calibri"/>
              </a:rPr>
            </a:br>
            <a:endParaRPr lang="en-US" sz="2000" b="1" cap="small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8152" y="1447800"/>
            <a:ext cx="822864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58152" y="6324600"/>
            <a:ext cx="822864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697294"/>
      </p:ext>
    </p:extLst>
  </p:cSld>
  <p:clrMap bg1="lt1" tx1="dk1" bg2="lt2" tx2="dk2" accent1="accent1" accent2="accent2" accent3="accent3" accent4="accent4" accent5="accent5" accent6="accent6" hlink="hlink" folHlink="folHlink"/>
  <p:hf hdr="0" ftr="0"/>
  <p:txStyles>
    <p:titleStyle>
      <a:lvl1pPr algn="l" defTabSz="914400" rtl="0" eaLnBrk="1" latinLnBrk="0" hangingPunct="1">
        <a:spcBef>
          <a:spcPct val="0"/>
        </a:spcBef>
        <a:buNone/>
        <a:defRPr sz="3000" b="1" kern="1200" cap="sm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Symbol" panose="05050102010706020507" pitchFamily="18" charset="2"/>
        <a:buChar char="-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4572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33600"/>
            <a:ext cx="8229600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1ADC577-3AF7-4092-9820-9AF46961862B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11/11/2019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/>
              </a:rPr>
              <a:t> Page </a:t>
            </a:r>
            <a:fld id="{C6E71569-A686-4F8C-8932-15509510282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6" descr="3rd_Street_Logo_color.jpg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458152" y="251021"/>
            <a:ext cx="2208848" cy="99581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6172200" y="268069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cap="small" dirty="0">
                <a:solidFill>
                  <a:prstClr val="black"/>
                </a:solidFill>
                <a:latin typeface="Calibri"/>
              </a:rPr>
              <a:t>Capacity Building Plan </a:t>
            </a:r>
            <a:r>
              <a:rPr lang="en-US" sz="2000" b="1" i="1" cap="small" dirty="0">
                <a:solidFill>
                  <a:prstClr val="black"/>
                </a:solidFill>
                <a:latin typeface="Calibri"/>
              </a:rPr>
              <a:t>April 11, 2015 Update</a:t>
            </a:r>
            <a:r>
              <a:rPr lang="en-US" sz="2000" b="1" cap="small" dirty="0">
                <a:solidFill>
                  <a:prstClr val="black"/>
                </a:solidFill>
                <a:latin typeface="Calibri"/>
              </a:rPr>
              <a:t/>
            </a:r>
            <a:br>
              <a:rPr lang="en-US" sz="2000" b="1" cap="small" dirty="0">
                <a:solidFill>
                  <a:prstClr val="black"/>
                </a:solidFill>
                <a:latin typeface="Calibri"/>
              </a:rPr>
            </a:br>
            <a:endParaRPr lang="en-US" sz="2000" b="1" cap="small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8152" y="1447800"/>
            <a:ext cx="822864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58152" y="6324600"/>
            <a:ext cx="822864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697294"/>
      </p:ext>
    </p:extLst>
  </p:cSld>
  <p:clrMap bg1="lt1" tx1="dk1" bg2="lt2" tx2="dk2" accent1="accent1" accent2="accent2" accent3="accent3" accent4="accent4" accent5="accent5" accent6="accent6" hlink="hlink" folHlink="folHlink"/>
  <p:hf hdr="0" ftr="0"/>
  <p:txStyles>
    <p:titleStyle>
      <a:lvl1pPr algn="l" defTabSz="914400" rtl="0" eaLnBrk="1" latinLnBrk="0" hangingPunct="1">
        <a:spcBef>
          <a:spcPct val="0"/>
        </a:spcBef>
        <a:buNone/>
        <a:defRPr sz="3000" b="1" kern="1200" cap="sm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Symbol" panose="05050102010706020507" pitchFamily="18" charset="2"/>
        <a:buChar char="-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4572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33600"/>
            <a:ext cx="8229600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1ADC577-3AF7-4092-9820-9AF46961862B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11/11/2019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/>
              </a:rPr>
              <a:t> Page </a:t>
            </a:r>
            <a:fld id="{C6E71569-A686-4F8C-8932-15509510282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6" descr="3rd_Street_Logo_color.jpg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458152" y="251021"/>
            <a:ext cx="2208848" cy="99581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6172200" y="268069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cap="small" dirty="0">
                <a:solidFill>
                  <a:prstClr val="black"/>
                </a:solidFill>
                <a:latin typeface="Calibri"/>
              </a:rPr>
              <a:t>Capacity Building Plan </a:t>
            </a:r>
            <a:r>
              <a:rPr lang="en-US" sz="2000" b="1" i="1" cap="small" dirty="0">
                <a:solidFill>
                  <a:prstClr val="black"/>
                </a:solidFill>
                <a:latin typeface="Calibri"/>
              </a:rPr>
              <a:t>April 11, 2015 Update</a:t>
            </a:r>
            <a:r>
              <a:rPr lang="en-US" sz="2000" b="1" cap="small" dirty="0">
                <a:solidFill>
                  <a:prstClr val="black"/>
                </a:solidFill>
                <a:latin typeface="Calibri"/>
              </a:rPr>
              <a:t/>
            </a:r>
            <a:br>
              <a:rPr lang="en-US" sz="2000" b="1" cap="small" dirty="0">
                <a:solidFill>
                  <a:prstClr val="black"/>
                </a:solidFill>
                <a:latin typeface="Calibri"/>
              </a:rPr>
            </a:br>
            <a:endParaRPr lang="en-US" sz="2000" b="1" cap="small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8152" y="1447800"/>
            <a:ext cx="822864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58152" y="6324600"/>
            <a:ext cx="822864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697294"/>
      </p:ext>
    </p:extLst>
  </p:cSld>
  <p:clrMap bg1="lt1" tx1="dk1" bg2="lt2" tx2="dk2" accent1="accent1" accent2="accent2" accent3="accent3" accent4="accent4" accent5="accent5" accent6="accent6" hlink="hlink" folHlink="folHlink"/>
  <p:hf hdr="0" ftr="0"/>
  <p:txStyles>
    <p:titleStyle>
      <a:lvl1pPr algn="l" defTabSz="914400" rtl="0" eaLnBrk="1" latinLnBrk="0" hangingPunct="1">
        <a:spcBef>
          <a:spcPct val="0"/>
        </a:spcBef>
        <a:buNone/>
        <a:defRPr sz="3000" b="1" kern="1200" cap="sm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Symbol" panose="05050102010706020507" pitchFamily="18" charset="2"/>
        <a:buChar char="-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4572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33600"/>
            <a:ext cx="8229600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1ADC577-3AF7-4092-9820-9AF46961862B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11/11/2019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/>
              </a:rPr>
              <a:t> Page </a:t>
            </a:r>
            <a:fld id="{C6E71569-A686-4F8C-8932-15509510282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6" descr="3rd_Street_Logo_color.jpg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458152" y="251021"/>
            <a:ext cx="2208848" cy="99581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6172200" y="268069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cap="small" dirty="0">
                <a:solidFill>
                  <a:prstClr val="black"/>
                </a:solidFill>
                <a:latin typeface="Calibri"/>
              </a:rPr>
              <a:t>Capacity Building Plan </a:t>
            </a:r>
            <a:r>
              <a:rPr lang="en-US" sz="2000" b="1" i="1" cap="small" dirty="0">
                <a:solidFill>
                  <a:prstClr val="black"/>
                </a:solidFill>
                <a:latin typeface="Calibri"/>
              </a:rPr>
              <a:t>April 11, 2015 Update</a:t>
            </a:r>
            <a:r>
              <a:rPr lang="en-US" sz="2000" b="1" cap="small" dirty="0">
                <a:solidFill>
                  <a:prstClr val="black"/>
                </a:solidFill>
                <a:latin typeface="Calibri"/>
              </a:rPr>
              <a:t/>
            </a:r>
            <a:br>
              <a:rPr lang="en-US" sz="2000" b="1" cap="small" dirty="0">
                <a:solidFill>
                  <a:prstClr val="black"/>
                </a:solidFill>
                <a:latin typeface="Calibri"/>
              </a:rPr>
            </a:br>
            <a:endParaRPr lang="en-US" sz="2000" b="1" cap="small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8152" y="1447800"/>
            <a:ext cx="822864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58152" y="6324600"/>
            <a:ext cx="822864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697294"/>
      </p:ext>
    </p:extLst>
  </p:cSld>
  <p:clrMap bg1="lt1" tx1="dk1" bg2="lt2" tx2="dk2" accent1="accent1" accent2="accent2" accent3="accent3" accent4="accent4" accent5="accent5" accent6="accent6" hlink="hlink" folHlink="folHlink"/>
  <p:hf hdr="0" ftr="0"/>
  <p:txStyles>
    <p:titleStyle>
      <a:lvl1pPr algn="l" defTabSz="914400" rtl="0" eaLnBrk="1" latinLnBrk="0" hangingPunct="1">
        <a:spcBef>
          <a:spcPct val="0"/>
        </a:spcBef>
        <a:buNone/>
        <a:defRPr sz="3000" b="1" kern="1200" cap="sm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Symbol" panose="05050102010706020507" pitchFamily="18" charset="2"/>
        <a:buChar char="-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4572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33600"/>
            <a:ext cx="8229600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1ADC577-3AF7-4092-9820-9AF46961862B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11/11/2019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/>
              </a:rPr>
              <a:t> Page </a:t>
            </a:r>
            <a:fld id="{C6E71569-A686-4F8C-8932-15509510282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6" descr="3rd_Street_Logo_color.jpg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458152" y="251021"/>
            <a:ext cx="2208848" cy="99581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6172200" y="268069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cap="small" dirty="0">
                <a:solidFill>
                  <a:prstClr val="black"/>
                </a:solidFill>
                <a:latin typeface="Calibri"/>
              </a:rPr>
              <a:t>Capacity Building Plan </a:t>
            </a:r>
            <a:r>
              <a:rPr lang="en-US" sz="2000" b="1" i="1" cap="small" dirty="0">
                <a:solidFill>
                  <a:prstClr val="black"/>
                </a:solidFill>
                <a:latin typeface="Calibri"/>
              </a:rPr>
              <a:t>April 11, 2015 Update</a:t>
            </a:r>
            <a:r>
              <a:rPr lang="en-US" sz="2000" b="1" cap="small" dirty="0">
                <a:solidFill>
                  <a:prstClr val="black"/>
                </a:solidFill>
                <a:latin typeface="Calibri"/>
              </a:rPr>
              <a:t/>
            </a:r>
            <a:br>
              <a:rPr lang="en-US" sz="2000" b="1" cap="small" dirty="0">
                <a:solidFill>
                  <a:prstClr val="black"/>
                </a:solidFill>
                <a:latin typeface="Calibri"/>
              </a:rPr>
            </a:br>
            <a:endParaRPr lang="en-US" sz="2000" b="1" cap="small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8152" y="1447800"/>
            <a:ext cx="822864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58152" y="6324600"/>
            <a:ext cx="822864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697294"/>
      </p:ext>
    </p:extLst>
  </p:cSld>
  <p:clrMap bg1="lt1" tx1="dk1" bg2="lt2" tx2="dk2" accent1="accent1" accent2="accent2" accent3="accent3" accent4="accent4" accent5="accent5" accent6="accent6" hlink="hlink" folHlink="folHlink"/>
  <p:hf hdr="0" ftr="0"/>
  <p:txStyles>
    <p:titleStyle>
      <a:lvl1pPr algn="l" defTabSz="914400" rtl="0" eaLnBrk="1" latinLnBrk="0" hangingPunct="1">
        <a:spcBef>
          <a:spcPct val="0"/>
        </a:spcBef>
        <a:buNone/>
        <a:defRPr sz="3000" b="1" kern="1200" cap="sm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Symbol" panose="05050102010706020507" pitchFamily="18" charset="2"/>
        <a:buChar char="-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4572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33600"/>
            <a:ext cx="8229600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1ADC577-3AF7-4092-9820-9AF46961862B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11/11/2019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/>
              </a:rPr>
              <a:t> Page </a:t>
            </a:r>
            <a:fld id="{C6E71569-A686-4F8C-8932-15509510282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6" descr="3rd_Street_Logo_color.jpg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458152" y="251021"/>
            <a:ext cx="2208848" cy="99581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6172200" y="268069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cap="small" dirty="0">
                <a:solidFill>
                  <a:prstClr val="black"/>
                </a:solidFill>
                <a:latin typeface="Calibri"/>
              </a:rPr>
              <a:t>Capacity Building Plan </a:t>
            </a:r>
            <a:r>
              <a:rPr lang="en-US" sz="2000" b="1" i="1" cap="small" dirty="0">
                <a:solidFill>
                  <a:prstClr val="black"/>
                </a:solidFill>
                <a:latin typeface="Calibri"/>
              </a:rPr>
              <a:t>April 11, 2015 Update</a:t>
            </a:r>
            <a:r>
              <a:rPr lang="en-US" sz="2000" b="1" cap="small" dirty="0">
                <a:solidFill>
                  <a:prstClr val="black"/>
                </a:solidFill>
                <a:latin typeface="Calibri"/>
              </a:rPr>
              <a:t/>
            </a:r>
            <a:br>
              <a:rPr lang="en-US" sz="2000" b="1" cap="small" dirty="0">
                <a:solidFill>
                  <a:prstClr val="black"/>
                </a:solidFill>
                <a:latin typeface="Calibri"/>
              </a:rPr>
            </a:br>
            <a:endParaRPr lang="en-US" sz="2000" b="1" cap="small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8152" y="1447800"/>
            <a:ext cx="822864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58152" y="6324600"/>
            <a:ext cx="822864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697294"/>
      </p:ext>
    </p:extLst>
  </p:cSld>
  <p:clrMap bg1="lt1" tx1="dk1" bg2="lt2" tx2="dk2" accent1="accent1" accent2="accent2" accent3="accent3" accent4="accent4" accent5="accent5" accent6="accent6" hlink="hlink" folHlink="folHlink"/>
  <p:hf hdr="0" ftr="0"/>
  <p:txStyles>
    <p:titleStyle>
      <a:lvl1pPr algn="l" defTabSz="914400" rtl="0" eaLnBrk="1" latinLnBrk="0" hangingPunct="1">
        <a:spcBef>
          <a:spcPct val="0"/>
        </a:spcBef>
        <a:buNone/>
        <a:defRPr sz="3000" b="1" kern="1200" cap="sm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Symbol" panose="05050102010706020507" pitchFamily="18" charset="2"/>
        <a:buChar char="-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hyperlink" Target="mailto:joe.kluger@wolfbrown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8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075" name="Text Box 19"/>
          <p:cNvSpPr txBox="1">
            <a:spLocks noChangeArrowheads="1"/>
          </p:cNvSpPr>
          <p:nvPr/>
        </p:nvSpPr>
        <p:spPr bwMode="auto">
          <a:xfrm>
            <a:off x="3733800" y="152400"/>
            <a:ext cx="5029200" cy="5678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2800" b="1" dirty="0"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 Line Art Center</a:t>
            </a:r>
            <a:endParaRPr lang="en-US" sz="2800" dirty="0"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Strategic Plan 2020 - 2024</a:t>
            </a:r>
            <a:endParaRPr lang="en-US" sz="2800" dirty="0"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endParaRPr lang="en-US" b="1" dirty="0">
              <a:latin typeface="Garamond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US" sz="3200" b="1" dirty="0">
                <a:solidFill>
                  <a:srgbClr val="FF0000"/>
                </a:solidFill>
              </a:rPr>
              <a:t>DRAFT</a:t>
            </a:r>
            <a:endParaRPr lang="en-US" sz="3200" dirty="0">
              <a:solidFill>
                <a:srgbClr val="FF0000"/>
              </a:solidFill>
            </a:endParaRPr>
          </a:p>
          <a:p>
            <a:pPr algn="ctr">
              <a:spcBef>
                <a:spcPts val="0"/>
              </a:spcBef>
            </a:pPr>
            <a:endParaRPr lang="en-US" b="1" dirty="0">
              <a:latin typeface="Garamond" pitchFamily="18" charset="0"/>
            </a:endParaRPr>
          </a:p>
          <a:p>
            <a:pPr algn="ctr">
              <a:spcBef>
                <a:spcPts val="0"/>
              </a:spcBef>
            </a:pPr>
            <a:endParaRPr lang="en-US" b="1" dirty="0">
              <a:latin typeface="Garamond" pitchFamily="18" charset="0"/>
            </a:endParaRPr>
          </a:p>
          <a:p>
            <a:pPr algn="ctr">
              <a:spcBef>
                <a:spcPts val="0"/>
              </a:spcBef>
            </a:pPr>
            <a:endParaRPr lang="en-US" b="1" dirty="0">
              <a:latin typeface="Garamond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US" b="1" dirty="0">
                <a:latin typeface="Garamond" pitchFamily="18" charset="0"/>
              </a:rPr>
              <a:t>Board of Directors Meeting</a:t>
            </a:r>
          </a:p>
          <a:p>
            <a:pPr algn="ctr">
              <a:spcBef>
                <a:spcPts val="600"/>
              </a:spcBef>
            </a:pPr>
            <a:r>
              <a:rPr lang="en-US" sz="2000" b="1" dirty="0">
                <a:latin typeface="Garamond" pitchFamily="18" charset="0"/>
              </a:rPr>
              <a:t>November 12, 2019</a:t>
            </a:r>
          </a:p>
          <a:p>
            <a:pPr algn="ctr">
              <a:spcBef>
                <a:spcPct val="50000"/>
              </a:spcBef>
            </a:pPr>
            <a:endParaRPr lang="en-US" sz="2000" b="1" dirty="0">
              <a:latin typeface="Garamond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US" sz="1800" dirty="0">
                <a:latin typeface="Garamond" pitchFamily="18" charset="0"/>
              </a:rPr>
              <a:t>Joseph H. Kluger </a:t>
            </a:r>
          </a:p>
          <a:p>
            <a:pPr algn="ctr">
              <a:spcBef>
                <a:spcPts val="0"/>
              </a:spcBef>
            </a:pPr>
            <a:r>
              <a:rPr lang="en-US" sz="1800" dirty="0">
                <a:latin typeface="Garamond" pitchFamily="18" charset="0"/>
              </a:rPr>
              <a:t>Principal</a:t>
            </a:r>
          </a:p>
          <a:p>
            <a:pPr algn="ctr">
              <a:spcBef>
                <a:spcPts val="0"/>
              </a:spcBef>
            </a:pPr>
            <a:r>
              <a:rPr lang="en-US" sz="1800" dirty="0">
                <a:latin typeface="Garamond" pitchFamily="18" charset="0"/>
                <a:hlinkClick r:id="rId4"/>
              </a:rPr>
              <a:t>joe.kluger@wolfbrown.com</a:t>
            </a:r>
            <a:endParaRPr lang="en-US" sz="1800" dirty="0">
              <a:latin typeface="Garamond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US" sz="1800" dirty="0">
                <a:latin typeface="Garamond" pitchFamily="18" charset="0"/>
              </a:rPr>
              <a:t>215-570-3195</a:t>
            </a:r>
          </a:p>
        </p:txBody>
      </p:sp>
      <p:pic>
        <p:nvPicPr>
          <p:cNvPr id="5" name="Picture 4" descr="Main Line Art Center">
            <a:extLst>
              <a:ext uri="{FF2B5EF4-FFF2-40B4-BE49-F238E27FC236}">
                <a16:creationId xmlns="" xmlns:a16="http://schemas.microsoft.com/office/drawing/2014/main" id="{F18541EB-91A6-4221-89B3-FC4697F4674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2514600" cy="4838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295400" y="2936875"/>
            <a:ext cx="7315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eaLnBrk="1" hangingPunct="1"/>
            <a:r>
              <a:rPr lang="en-US" sz="3600" b="1" dirty="0">
                <a:latin typeface="+mn-lt"/>
              </a:rPr>
              <a:t>Strategic Plan Framework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447800" y="6096000"/>
            <a:ext cx="3707746" cy="406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800" b="1" dirty="0">
                <a:solidFill>
                  <a:schemeClr val="bg1"/>
                </a:solidFill>
                <a:latin typeface="Garamond" pitchFamily="18" charset="0"/>
              </a:rPr>
              <a:t>Main Line Art Center Strategic Plan</a:t>
            </a:r>
          </a:p>
        </p:txBody>
      </p:sp>
    </p:spTree>
    <p:extLst>
      <p:ext uri="{BB962C8B-B14F-4D97-AF65-F5344CB8AC3E}">
        <p14:creationId xmlns:p14="http://schemas.microsoft.com/office/powerpoint/2010/main" val="2468854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229600" cy="1524000"/>
          </a:xfrm>
        </p:spPr>
        <p:txBody>
          <a:bodyPr/>
          <a:lstStyle/>
          <a:p>
            <a:r>
              <a:rPr lang="en-US" dirty="0"/>
              <a:t>Vision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9600" y="1066800"/>
            <a:ext cx="8534400" cy="5334000"/>
          </a:xfrm>
        </p:spPr>
        <p:txBody>
          <a:bodyPr/>
          <a:lstStyle/>
          <a:p>
            <a:pPr lvl="0"/>
            <a:r>
              <a:rPr lang="en-US" sz="1800" dirty="0"/>
              <a:t>We imagine Main Line Art Center filled with people, from young children to older adults, all working and sharing together around a common theme: Creative Expression.  We see a future where the Center is a vibrant, caring, artistic community that has a real impact on the lives of those who participate, regardless of where they come from. It is a place where differences are celebrated through art, and relationships are built upon a shared, creative foundation. It is filled with joy and pride and activity all the time.</a:t>
            </a:r>
          </a:p>
          <a:p>
            <a:pPr lvl="0"/>
            <a:r>
              <a:rPr lang="en-US" sz="1800" dirty="0"/>
              <a:t>In this future, everyone knows the Center and recognizes its value to our community.  It is a gathering space where individuals saying “Hello” is second nature and may even be followed by a handshake or a hug or a simple look of recognition. It is a place where friends can sit down together and share a quiet moment and a coffee, or a laugh and drink, where they can talk about art and beauty and making and inspiration and anything.</a:t>
            </a:r>
          </a:p>
          <a:p>
            <a:pPr lvl="0"/>
            <a:r>
              <a:rPr lang="en-US" sz="1800" dirty="0"/>
              <a:t>It is also a gathering place for civic discourse and community activities, meetings and informal get-togethers, happy hours and life celebrations. It becomes a permanent fixture, an invaluable resource for a thriving dynamic populous. It is a touchstone by which all other community organizations are measured.</a:t>
            </a:r>
          </a:p>
          <a:p>
            <a:pPr lvl="0"/>
            <a:r>
              <a:rPr lang="en-US" sz="1800" dirty="0"/>
              <a:t>It is an identity, a brand we each wear, a point of pride that defines us, a thing we are excited to share and grow.  </a:t>
            </a:r>
          </a:p>
          <a:p>
            <a:pPr lvl="2"/>
            <a:endParaRPr lang="en-US" sz="1800" dirty="0"/>
          </a:p>
          <a:p>
            <a:pPr lvl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87470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229600" cy="1143000"/>
          </a:xfrm>
        </p:spPr>
        <p:txBody>
          <a:bodyPr/>
          <a:lstStyle/>
          <a:p>
            <a:r>
              <a:rPr lang="en-US" dirty="0"/>
              <a:t>Mission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534400" cy="4876800"/>
          </a:xfrm>
        </p:spPr>
        <p:txBody>
          <a:bodyPr/>
          <a:lstStyle/>
          <a:p>
            <a:pPr lvl="0"/>
            <a:r>
              <a:rPr lang="en-US" u="sng" dirty="0"/>
              <a:t>Current Mission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The mission of Main Line Art Center is to inspire and engage people of all ages, abilities, and economic means in visual art through education, exhibitions, and experiences.</a:t>
            </a:r>
          </a:p>
          <a:p>
            <a:pPr lvl="0"/>
            <a:r>
              <a:rPr lang="en-US" u="sng" dirty="0"/>
              <a:t>Proposed Revised Mission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The mission of Main Line Art Center is to bring people together, building individual creativity and strengthening community through visual arts education, exhibitions and experiences.</a:t>
            </a:r>
          </a:p>
          <a:p>
            <a:pPr lvl="2"/>
            <a:endParaRPr lang="en-US" dirty="0"/>
          </a:p>
          <a:p>
            <a:pPr lvl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8609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229600" cy="1143000"/>
          </a:xfrm>
        </p:spPr>
        <p:txBody>
          <a:bodyPr/>
          <a:lstStyle/>
          <a:p>
            <a:r>
              <a:rPr lang="en-US" dirty="0"/>
              <a:t>Core Values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534400" cy="4876800"/>
          </a:xfrm>
        </p:spPr>
        <p:txBody>
          <a:bodyPr/>
          <a:lstStyle/>
          <a:p>
            <a:pPr lvl="0"/>
            <a:r>
              <a:rPr lang="en-US" dirty="0"/>
              <a:t>Art is essential</a:t>
            </a:r>
          </a:p>
          <a:p>
            <a:pPr lvl="0"/>
            <a:r>
              <a:rPr lang="en-US" dirty="0"/>
              <a:t>Community building</a:t>
            </a:r>
          </a:p>
          <a:p>
            <a:pPr lvl="0"/>
            <a:r>
              <a:rPr lang="en-US" dirty="0"/>
              <a:t>Service to community</a:t>
            </a:r>
          </a:p>
          <a:p>
            <a:pPr lvl="0"/>
            <a:r>
              <a:rPr lang="en-US" dirty="0"/>
              <a:t>Inspirational education</a:t>
            </a:r>
          </a:p>
          <a:p>
            <a:pPr lvl="0"/>
            <a:r>
              <a:rPr lang="en-US" dirty="0"/>
              <a:t>Accessibility </a:t>
            </a:r>
          </a:p>
          <a:p>
            <a:pPr lvl="0"/>
            <a:r>
              <a:rPr lang="en-US" dirty="0"/>
              <a:t>Inclusivity</a:t>
            </a:r>
          </a:p>
        </p:txBody>
      </p:sp>
    </p:spTree>
    <p:extLst>
      <p:ext uri="{BB962C8B-B14F-4D97-AF65-F5344CB8AC3E}">
        <p14:creationId xmlns:p14="http://schemas.microsoft.com/office/powerpoint/2010/main" val="2545428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643128" y="158496"/>
            <a:ext cx="8229600" cy="1143000"/>
          </a:xfrm>
        </p:spPr>
        <p:txBody>
          <a:bodyPr/>
          <a:lstStyle/>
          <a:p>
            <a:r>
              <a:rPr lang="en-US" dirty="0"/>
              <a:t>Unifying Strategy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9600" y="1066800"/>
            <a:ext cx="8534400" cy="5176151"/>
          </a:xfrm>
        </p:spPr>
        <p:txBody>
          <a:bodyPr/>
          <a:lstStyle/>
          <a:p>
            <a:r>
              <a:rPr lang="en-US" dirty="0"/>
              <a:t>Purpose: </a:t>
            </a:r>
          </a:p>
          <a:p>
            <a:pPr lvl="1"/>
            <a:r>
              <a:rPr lang="en-US" dirty="0"/>
              <a:t>Exposition of mission strategy filter for goals and strategic priorities, to test whether programs and action steps fit</a:t>
            </a:r>
          </a:p>
          <a:p>
            <a:pPr lvl="0"/>
            <a:r>
              <a:rPr lang="en-US" dirty="0"/>
              <a:t>Exposition and analysis of mission statement:</a:t>
            </a:r>
          </a:p>
          <a:p>
            <a:pPr lvl="1"/>
            <a:r>
              <a:rPr lang="en-US" u="sng" dirty="0"/>
              <a:t>Why</a:t>
            </a:r>
            <a:r>
              <a:rPr lang="en-US" dirty="0"/>
              <a:t>: The outcome we seeks is to foster individual creativity in individuals and strengthen stakeholder connections</a:t>
            </a:r>
          </a:p>
          <a:p>
            <a:pPr lvl="1"/>
            <a:r>
              <a:rPr lang="en-US" u="sng" dirty="0"/>
              <a:t>How</a:t>
            </a:r>
            <a:r>
              <a:rPr lang="en-US" dirty="0"/>
              <a:t>: By presenting an array of visual arts education programs and activities of essential value and benefit community</a:t>
            </a:r>
          </a:p>
          <a:p>
            <a:pPr lvl="1"/>
            <a:r>
              <a:rPr lang="en-US" u="sng" dirty="0"/>
              <a:t>For Whom:</a:t>
            </a:r>
            <a:r>
              <a:rPr lang="en-US" dirty="0"/>
              <a:t> People of all ages, abilities, identities and backgrounds</a:t>
            </a:r>
          </a:p>
          <a:p>
            <a:pPr lvl="1"/>
            <a:r>
              <a:rPr lang="en-US" u="sng" dirty="0"/>
              <a:t>What</a:t>
            </a:r>
            <a:r>
              <a:rPr lang="en-US" dirty="0"/>
              <a:t>: Visual arts education programs for amateurs &amp; professionals throughout their lives (classes in art making, art appreciation, art exhibitions, other programming that support the mission</a:t>
            </a:r>
          </a:p>
          <a:p>
            <a:pPr lvl="1"/>
            <a:r>
              <a:rPr lang="en-US" u="sng" dirty="0"/>
              <a:t>Where:</a:t>
            </a:r>
            <a:r>
              <a:rPr lang="en-US" dirty="0"/>
              <a:t> At historic Haverford facility and other community locations (e.g. schools, assisted living facilities, etc.)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68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43549"/>
            <a:ext cx="8229600" cy="1143000"/>
          </a:xfrm>
        </p:spPr>
        <p:txBody>
          <a:bodyPr/>
          <a:lstStyle/>
          <a:p>
            <a:r>
              <a:rPr lang="en-US" dirty="0"/>
              <a:t>Interdependent Strategic Priorities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7D58A56-3296-4967-92BA-A489B5352C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900" y="952500"/>
            <a:ext cx="6172200" cy="3162300"/>
          </a:xfrm>
          <a:prstGeom prst="rect">
            <a:avLst/>
          </a:prstGeom>
        </p:spPr>
      </p:pic>
      <p:sp>
        <p:nvSpPr>
          <p:cNvPr id="8" name="Rectangle 4">
            <a:extLst>
              <a:ext uri="{FF2B5EF4-FFF2-40B4-BE49-F238E27FC236}">
                <a16:creationId xmlns="" xmlns:a16="http://schemas.microsoft.com/office/drawing/2014/main" id="{B8FC2AC5-AB71-466B-814B-4703E469D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114800"/>
            <a:ext cx="8534400" cy="212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4950" indent="-2349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000">
                <a:solidFill>
                  <a:srgbClr val="CC0000"/>
                </a:solidFill>
                <a:latin typeface="+mj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lvl="0"/>
            <a:r>
              <a:rPr lang="en-US" sz="1800" u="sng" dirty="0"/>
              <a:t>Programmatic Offerings and Community Engagement</a:t>
            </a:r>
            <a:r>
              <a:rPr lang="en-US" sz="1800" dirty="0"/>
              <a:t>: Expand offerings that attract more participants in Center programs at its Haverford facility and in other community locations.</a:t>
            </a:r>
          </a:p>
          <a:p>
            <a:pPr lvl="0"/>
            <a:r>
              <a:rPr lang="en-US" sz="1800" u="sng" dirty="0"/>
              <a:t>Data Analytics</a:t>
            </a:r>
            <a:r>
              <a:rPr lang="en-US" sz="1800" dirty="0"/>
              <a:t>: Increase our ability to obtain and analyze data to inform decision making.</a:t>
            </a:r>
          </a:p>
          <a:p>
            <a:pPr lvl="0"/>
            <a:r>
              <a:rPr lang="en-US" sz="1800" u="sng" dirty="0"/>
              <a:t>Marketing and Communications</a:t>
            </a:r>
            <a:r>
              <a:rPr lang="en-US" sz="1800" dirty="0"/>
              <a:t>: Invest more resources in marketing and communications.</a:t>
            </a:r>
          </a:p>
          <a:p>
            <a:pPr lvl="0"/>
            <a:r>
              <a:rPr lang="en-US" sz="1800" u="sng" dirty="0"/>
              <a:t>Fundraising</a:t>
            </a:r>
            <a:r>
              <a:rPr lang="en-US" sz="1800" dirty="0"/>
              <a:t>: Use community’s connections to improve fundraising beyond base operations.</a:t>
            </a:r>
          </a:p>
          <a:p>
            <a:pPr lvl="0"/>
            <a:r>
              <a:rPr lang="en-US" sz="1800" u="sng" dirty="0"/>
              <a:t>Organizational Capacity</a:t>
            </a:r>
            <a:r>
              <a:rPr lang="en-US" sz="1800" dirty="0"/>
              <a:t>: Ensure the Center has sufficient human resources and facilities to support the successful implementation of all programs.</a:t>
            </a:r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4037016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534400" cy="1143000"/>
          </a:xfrm>
        </p:spPr>
        <p:txBody>
          <a:bodyPr/>
          <a:lstStyle/>
          <a:p>
            <a:pPr lvl="0"/>
            <a:r>
              <a:rPr lang="en-US" sz="2800" dirty="0"/>
              <a:t>Program &amp; Community Engagement </a:t>
            </a:r>
            <a:r>
              <a:rPr lang="en-US" sz="2800" u="sng" dirty="0"/>
              <a:t>Strategies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534400" cy="4876800"/>
          </a:xfrm>
        </p:spPr>
        <p:txBody>
          <a:bodyPr/>
          <a:lstStyle/>
          <a:p>
            <a:pPr marL="457200" lvl="0" indent="-457200">
              <a:buFont typeface="+mj-lt"/>
              <a:buAutoNum type="alphaLcPeriod"/>
            </a:pPr>
            <a:r>
              <a:rPr lang="en-US" dirty="0"/>
              <a:t>Identify ways to increase engagement of diverse audiences</a:t>
            </a:r>
          </a:p>
          <a:p>
            <a:pPr marL="457200" lvl="0" indent="-457200">
              <a:buFont typeface="+mj-lt"/>
              <a:buAutoNum type="alphaLcPeriod"/>
            </a:pPr>
            <a:r>
              <a:rPr lang="en-US" dirty="0"/>
              <a:t>Develop strategies to attract and retain teaching artists</a:t>
            </a:r>
          </a:p>
          <a:p>
            <a:pPr marL="457200" lvl="0" indent="-457200">
              <a:buFont typeface="+mj-lt"/>
              <a:buAutoNum type="alphaLcPeriod"/>
            </a:pPr>
            <a:r>
              <a:rPr lang="en-US" dirty="0"/>
              <a:t>Increase lectures and workshops offered by well-respected artists, thinkers and field leaders</a:t>
            </a:r>
          </a:p>
          <a:p>
            <a:pPr marL="457200" lvl="0" indent="-457200">
              <a:buFont typeface="+mj-lt"/>
              <a:buAutoNum type="alphaLcPeriod"/>
            </a:pPr>
            <a:r>
              <a:rPr lang="en-US" dirty="0"/>
              <a:t>Provide opportunities for students who want to share their work in informal, social settings</a:t>
            </a:r>
          </a:p>
          <a:p>
            <a:pPr marL="457200" lvl="0" indent="-457200">
              <a:buFont typeface="+mj-lt"/>
              <a:buAutoNum type="alphaLcPeriod"/>
            </a:pPr>
            <a:r>
              <a:rPr lang="en-US" dirty="0"/>
              <a:t>Create programmatic synergy between classes and exhibitions</a:t>
            </a:r>
          </a:p>
          <a:p>
            <a:pPr marL="457200" lvl="0" indent="-457200">
              <a:buFont typeface="+mj-lt"/>
              <a:buAutoNum type="alphaLcPeriod"/>
            </a:pPr>
            <a:r>
              <a:rPr lang="en-US" dirty="0"/>
              <a:t>Expand external community programs, in collaboration (where appropriate) with schools, community groups, etc.</a:t>
            </a:r>
          </a:p>
        </p:txBody>
      </p:sp>
    </p:spTree>
    <p:extLst>
      <p:ext uri="{BB962C8B-B14F-4D97-AF65-F5344CB8AC3E}">
        <p14:creationId xmlns:p14="http://schemas.microsoft.com/office/powerpoint/2010/main" val="7049974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534400" cy="1143000"/>
          </a:xfrm>
        </p:spPr>
        <p:txBody>
          <a:bodyPr/>
          <a:lstStyle/>
          <a:p>
            <a:pPr lvl="0"/>
            <a:r>
              <a:rPr lang="en-US" sz="2800" dirty="0"/>
              <a:t>Program &amp; Community Engagement </a:t>
            </a:r>
            <a:r>
              <a:rPr lang="en-US" sz="2800" u="sng" dirty="0"/>
              <a:t>Actions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534400" cy="4876800"/>
          </a:xfrm>
        </p:spPr>
        <p:txBody>
          <a:bodyPr/>
          <a:lstStyle/>
          <a:p>
            <a:pPr marL="457200" lvl="0" indent="-457200">
              <a:buFont typeface="+mj-lt"/>
              <a:buAutoNum type="alphaLcPeriod"/>
            </a:pPr>
            <a:r>
              <a:rPr lang="en-US" dirty="0"/>
              <a:t>Increase number of teaching artist and student exhibition opportunities</a:t>
            </a:r>
          </a:p>
          <a:p>
            <a:pPr marL="457200" lvl="0" indent="-457200">
              <a:buFont typeface="+mj-lt"/>
              <a:buAutoNum type="alphaLcPeriod"/>
            </a:pPr>
            <a:r>
              <a:rPr lang="en-US" dirty="0"/>
              <a:t>Explore new ideas for adult summer classes</a:t>
            </a:r>
          </a:p>
          <a:p>
            <a:pPr marL="457200" lvl="0" indent="-457200">
              <a:buFont typeface="+mj-lt"/>
              <a:buAutoNum type="alphaLcPeriod"/>
            </a:pPr>
            <a:r>
              <a:rPr lang="en-US" dirty="0"/>
              <a:t>Reimagine exhibitions, to make them more relevant to internal audiences and potential new audiences </a:t>
            </a:r>
          </a:p>
          <a:p>
            <a:pPr marL="457200" lvl="0" indent="-457200">
              <a:buFont typeface="+mj-lt"/>
              <a:buAutoNum type="alphaLcPeriod"/>
            </a:pPr>
            <a:r>
              <a:rPr lang="en-US" dirty="0"/>
              <a:t>Activate and energize galleries (non-exhibition activities)</a:t>
            </a:r>
          </a:p>
          <a:p>
            <a:pPr marL="457200" lvl="0" indent="-457200">
              <a:buFont typeface="+mj-lt"/>
              <a:buAutoNum type="alphaLcPeriod"/>
            </a:pPr>
            <a:r>
              <a:rPr lang="en-US" dirty="0"/>
              <a:t>Spend more time outside of Center making connections at events/other art spaces, community events, festivals, galleries, etc.</a:t>
            </a:r>
          </a:p>
          <a:p>
            <a:pPr marL="457200" lvl="0" indent="-457200">
              <a:buFont typeface="+mj-lt"/>
              <a:buAutoNum type="alphaLcPeriod"/>
            </a:pPr>
            <a:r>
              <a:rPr lang="en-US" dirty="0"/>
              <a:t>Analyze data to assess success of current programs</a:t>
            </a:r>
          </a:p>
        </p:txBody>
      </p:sp>
    </p:spTree>
    <p:extLst>
      <p:ext uri="{BB962C8B-B14F-4D97-AF65-F5344CB8AC3E}">
        <p14:creationId xmlns:p14="http://schemas.microsoft.com/office/powerpoint/2010/main" val="2751421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534400" cy="1143000"/>
          </a:xfrm>
        </p:spPr>
        <p:txBody>
          <a:bodyPr/>
          <a:lstStyle/>
          <a:p>
            <a:pPr lvl="0"/>
            <a:r>
              <a:rPr lang="en-US" sz="2800" dirty="0"/>
              <a:t>Program &amp; Community Engagement </a:t>
            </a:r>
            <a:r>
              <a:rPr lang="en-US" sz="2800" u="sng" dirty="0"/>
              <a:t>Objectives*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534400" cy="4876800"/>
          </a:xfrm>
        </p:spPr>
        <p:txBody>
          <a:bodyPr/>
          <a:lstStyle/>
          <a:p>
            <a:pPr marL="457200" lvl="0" indent="-457200">
              <a:buFont typeface="+mj-lt"/>
              <a:buAutoNum type="alphaLcPeriod"/>
            </a:pPr>
            <a:r>
              <a:rPr lang="en-US" dirty="0"/>
              <a:t>Increase total annual student enrollment from X to Y</a:t>
            </a:r>
          </a:p>
          <a:p>
            <a:pPr marL="457200" lvl="0" indent="-457200">
              <a:buFont typeface="+mj-lt"/>
              <a:buAutoNum type="alphaLcPeriod"/>
            </a:pPr>
            <a:r>
              <a:rPr lang="en-US" dirty="0"/>
              <a:t>Increase average number of students per class from X to Y</a:t>
            </a:r>
          </a:p>
          <a:p>
            <a:pPr marL="457200" lvl="0" indent="-457200">
              <a:buFont typeface="+mj-lt"/>
              <a:buAutoNum type="alphaLcPeriod"/>
            </a:pPr>
            <a:r>
              <a:rPr lang="en-US" dirty="0"/>
              <a:t>Increase entry class retention rate from X% to Y%</a:t>
            </a:r>
          </a:p>
          <a:p>
            <a:pPr marL="457200" lvl="0" indent="-457200">
              <a:buFont typeface="+mj-lt"/>
              <a:buAutoNum type="alphaLcPeriod"/>
            </a:pPr>
            <a:r>
              <a:rPr lang="en-US" dirty="0"/>
              <a:t>Increase Net Promoter Score from X to Y</a:t>
            </a:r>
          </a:p>
          <a:p>
            <a:pPr marL="457200" lvl="0" indent="-457200">
              <a:buFont typeface="+mj-lt"/>
              <a:buAutoNum type="alphaLcPeriod"/>
            </a:pPr>
            <a:endParaRPr lang="en-US" dirty="0"/>
          </a:p>
          <a:p>
            <a:pPr marL="457200" lvl="0" indent="-457200">
              <a:buFont typeface="+mj-lt"/>
              <a:buAutoNum type="alphaLcPeriod"/>
            </a:pPr>
            <a:endParaRPr lang="en-US" dirty="0"/>
          </a:p>
          <a:p>
            <a:pPr marL="457200" lvl="0" indent="-457200">
              <a:buFont typeface="+mj-lt"/>
              <a:buAutoNum type="alphaLcPeriod"/>
            </a:pPr>
            <a:endParaRPr lang="en-US" dirty="0"/>
          </a:p>
          <a:p>
            <a:pPr marL="457200" lvl="0" indent="-457200">
              <a:buFont typeface="+mj-lt"/>
              <a:buAutoNum type="alphaLcPeriod"/>
            </a:pPr>
            <a:endParaRPr lang="en-US" dirty="0"/>
          </a:p>
          <a:p>
            <a:pPr marL="457200" lvl="0" indent="-457200">
              <a:buFont typeface="+mj-lt"/>
              <a:buAutoNum type="alphaLcPeriod"/>
            </a:pPr>
            <a:endParaRPr lang="en-US" dirty="0"/>
          </a:p>
          <a:p>
            <a:pPr marL="457200" lvl="0" indent="-457200">
              <a:buFont typeface="+mj-lt"/>
              <a:buAutoNum type="alphaLcPeriod"/>
            </a:pPr>
            <a:endParaRPr lang="en-US" dirty="0"/>
          </a:p>
          <a:p>
            <a:pPr marL="0" lvl="0" indent="0">
              <a:buNone/>
            </a:pPr>
            <a:r>
              <a:rPr lang="en-US" dirty="0"/>
              <a:t>*TBD prior to final strategic plan approval</a:t>
            </a:r>
          </a:p>
        </p:txBody>
      </p:sp>
    </p:spTree>
    <p:extLst>
      <p:ext uri="{BB962C8B-B14F-4D97-AF65-F5344CB8AC3E}">
        <p14:creationId xmlns:p14="http://schemas.microsoft.com/office/powerpoint/2010/main" val="26523221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534400" cy="1143000"/>
          </a:xfrm>
        </p:spPr>
        <p:txBody>
          <a:bodyPr/>
          <a:lstStyle/>
          <a:p>
            <a:pPr lvl="0"/>
            <a:r>
              <a:rPr lang="en-US" dirty="0"/>
              <a:t>Data Analytics </a:t>
            </a:r>
            <a:r>
              <a:rPr lang="en-US" u="sng" dirty="0"/>
              <a:t>Strategies</a:t>
            </a:r>
            <a:r>
              <a:rPr lang="en-US" dirty="0"/>
              <a:t> and </a:t>
            </a:r>
            <a:r>
              <a:rPr lang="en-US" u="sng" dirty="0"/>
              <a:t>Actions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534400" cy="4876800"/>
          </a:xfrm>
        </p:spPr>
        <p:txBody>
          <a:bodyPr/>
          <a:lstStyle/>
          <a:p>
            <a:r>
              <a:rPr lang="en-US" sz="2000" dirty="0"/>
              <a:t>Strategies</a:t>
            </a:r>
          </a:p>
          <a:p>
            <a:pPr marL="796925" lvl="1" indent="-457200">
              <a:buFont typeface="+mj-lt"/>
              <a:buAutoNum type="alphaLcPeriod"/>
            </a:pPr>
            <a:r>
              <a:rPr lang="en-US" sz="1600" dirty="0"/>
              <a:t>Train staff/hire consultants to identify data needs, gather and analyze data</a:t>
            </a:r>
          </a:p>
          <a:p>
            <a:pPr marL="796925" lvl="1" indent="-457200">
              <a:buFont typeface="+mj-lt"/>
              <a:buAutoNum type="alphaLcPeriod"/>
            </a:pPr>
            <a:r>
              <a:rPr lang="en-US" sz="1600" dirty="0"/>
              <a:t>Improve systems of processing student survey feedback into actionable data</a:t>
            </a:r>
          </a:p>
          <a:p>
            <a:pPr marL="796925" lvl="1" indent="-457200">
              <a:buFont typeface="+mj-lt"/>
              <a:buAutoNum type="alphaLcPeriod"/>
            </a:pPr>
            <a:r>
              <a:rPr lang="en-US" sz="1600" dirty="0"/>
              <a:t>Evaluate and redefine Center IT relationship with Canvas</a:t>
            </a:r>
          </a:p>
          <a:p>
            <a:pPr marL="796925" lvl="1" indent="-457200">
              <a:buFont typeface="+mj-lt"/>
              <a:buAutoNum type="alphaLcPeriod"/>
            </a:pPr>
            <a:r>
              <a:rPr lang="en-US" sz="1600" dirty="0"/>
              <a:t>Build and maintain program evaluation plan to discover and improve outcomes, as well as support the case for philanthropic support</a:t>
            </a:r>
          </a:p>
          <a:p>
            <a:r>
              <a:rPr lang="en-US" sz="2000" dirty="0"/>
              <a:t>Actions</a:t>
            </a:r>
          </a:p>
          <a:p>
            <a:pPr marL="796925" lvl="1" indent="-457200">
              <a:buFont typeface="+mj-lt"/>
              <a:buAutoNum type="alphaLcPeriod"/>
            </a:pPr>
            <a:r>
              <a:rPr lang="en-US" sz="1600" dirty="0"/>
              <a:t>Use data to discover and build on connections among our stakeholders, identifying those who are willing and able to help with fundraising</a:t>
            </a:r>
          </a:p>
          <a:p>
            <a:pPr marL="796925" lvl="1" indent="-457200">
              <a:buFont typeface="+mj-lt"/>
              <a:buAutoNum type="alphaLcPeriod"/>
            </a:pPr>
            <a:r>
              <a:rPr lang="en-US" sz="1600" dirty="0"/>
              <a:t>Identify barriers to participation and explore solutions to those barriers</a:t>
            </a:r>
          </a:p>
          <a:p>
            <a:pPr marL="796925" lvl="1" indent="-457200">
              <a:buFont typeface="+mj-lt"/>
              <a:buAutoNum type="alphaLcPeriod"/>
            </a:pPr>
            <a:r>
              <a:rPr lang="en-US" sz="1600" dirty="0"/>
              <a:t>Adopt data gathering and report creation that provide actionable data related to:</a:t>
            </a:r>
          </a:p>
          <a:p>
            <a:pPr lvl="2"/>
            <a:r>
              <a:rPr lang="en-US" sz="1800" dirty="0"/>
              <a:t>Client acquisition</a:t>
            </a:r>
          </a:p>
          <a:p>
            <a:pPr lvl="2"/>
            <a:r>
              <a:rPr lang="en-US" sz="1800" dirty="0"/>
              <a:t>Student retention</a:t>
            </a:r>
          </a:p>
          <a:p>
            <a:pPr lvl="2"/>
            <a:r>
              <a:rPr lang="en-US" sz="1800" dirty="0"/>
              <a:t>Student giving</a:t>
            </a:r>
          </a:p>
          <a:p>
            <a:pPr lvl="2"/>
            <a:r>
              <a:rPr lang="en-US" sz="1800" dirty="0"/>
              <a:t>Community demographics</a:t>
            </a:r>
            <a:r>
              <a:rPr lang="en-US" dirty="0"/>
              <a:t>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72360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745503" y="2286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Agenda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02064" y="1066800"/>
            <a:ext cx="8229600" cy="5334000"/>
          </a:xfrm>
        </p:spPr>
        <p:txBody>
          <a:bodyPr/>
          <a:lstStyle/>
          <a:p>
            <a:r>
              <a:rPr lang="en-US" sz="2000" dirty="0"/>
              <a:t>Strategic Planning Process Update</a:t>
            </a:r>
            <a:endParaRPr lang="en-US" sz="1800" dirty="0"/>
          </a:p>
          <a:p>
            <a:r>
              <a:rPr lang="en-US" sz="2000" dirty="0"/>
              <a:t>Review </a:t>
            </a:r>
            <a:r>
              <a:rPr lang="en-US" sz="2000" u="sng" dirty="0"/>
              <a:t>Draft</a:t>
            </a:r>
            <a:r>
              <a:rPr lang="en-US" sz="2000" dirty="0"/>
              <a:t> Strategic Plan:</a:t>
            </a:r>
          </a:p>
          <a:p>
            <a:pPr lvl="1"/>
            <a:r>
              <a:rPr lang="en-US" sz="1600" dirty="0"/>
              <a:t>Situation Analysis </a:t>
            </a:r>
          </a:p>
          <a:p>
            <a:pPr lvl="1"/>
            <a:r>
              <a:rPr lang="en-US" sz="1600" dirty="0"/>
              <a:t>Vision, Mission, Core Values</a:t>
            </a:r>
          </a:p>
          <a:p>
            <a:pPr lvl="1"/>
            <a:r>
              <a:rPr lang="en-US" sz="1600" dirty="0"/>
              <a:t>Unifying Strategy</a:t>
            </a:r>
          </a:p>
          <a:p>
            <a:pPr lvl="1"/>
            <a:r>
              <a:rPr lang="en-US" sz="1600" dirty="0"/>
              <a:t>Strategic Priorities</a:t>
            </a:r>
          </a:p>
          <a:p>
            <a:pPr lvl="2"/>
            <a:r>
              <a:rPr lang="en-US" sz="1600" dirty="0"/>
              <a:t>Programmatic Offerings and Community Engagement</a:t>
            </a:r>
          </a:p>
          <a:p>
            <a:pPr lvl="2"/>
            <a:r>
              <a:rPr lang="en-US" sz="1600" dirty="0"/>
              <a:t>Data Analytics</a:t>
            </a:r>
          </a:p>
          <a:p>
            <a:pPr lvl="2"/>
            <a:r>
              <a:rPr lang="en-US" sz="1600" dirty="0"/>
              <a:t>Marketing and Communications</a:t>
            </a:r>
          </a:p>
          <a:p>
            <a:pPr lvl="2"/>
            <a:r>
              <a:rPr lang="en-US" sz="1600" dirty="0"/>
              <a:t>Fundraising</a:t>
            </a:r>
          </a:p>
          <a:p>
            <a:pPr lvl="2"/>
            <a:r>
              <a:rPr lang="en-US" sz="1600" dirty="0"/>
              <a:t>Organizational Capacity</a:t>
            </a:r>
          </a:p>
          <a:p>
            <a:pPr lvl="1"/>
            <a:r>
              <a:rPr lang="en-US" sz="1600" dirty="0"/>
              <a:t>Financial Projections</a:t>
            </a:r>
          </a:p>
          <a:p>
            <a:pPr lvl="2"/>
            <a:r>
              <a:rPr lang="en-US" sz="1600" dirty="0"/>
              <a:t>Baseline Projected Operating Results</a:t>
            </a:r>
          </a:p>
          <a:p>
            <a:pPr lvl="2"/>
            <a:r>
              <a:rPr lang="en-US" sz="1600" dirty="0"/>
              <a:t>Strategic Plan Initiatives</a:t>
            </a:r>
          </a:p>
          <a:p>
            <a:pPr lvl="2"/>
            <a:r>
              <a:rPr lang="en-US" sz="1600" dirty="0"/>
              <a:t>Capitalization Plan</a:t>
            </a:r>
          </a:p>
          <a:p>
            <a:pPr lvl="1"/>
            <a:r>
              <a:rPr lang="en-US" sz="1600" dirty="0"/>
              <a:t>Critical Success Factors				</a:t>
            </a:r>
          </a:p>
          <a:p>
            <a:r>
              <a:rPr lang="en-US" sz="2000" dirty="0"/>
              <a:t>Open Discussion and Next Steps				</a:t>
            </a:r>
          </a:p>
          <a:p>
            <a:endParaRPr lang="en-US" sz="2000" dirty="0"/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568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534400" cy="1143000"/>
          </a:xfrm>
        </p:spPr>
        <p:txBody>
          <a:bodyPr/>
          <a:lstStyle/>
          <a:p>
            <a:pPr lvl="0"/>
            <a:r>
              <a:rPr lang="en-US" dirty="0"/>
              <a:t>Data Analytics </a:t>
            </a:r>
            <a:r>
              <a:rPr lang="en-US" u="sng" dirty="0"/>
              <a:t>Objectives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534400" cy="4876800"/>
          </a:xfrm>
        </p:spPr>
        <p:txBody>
          <a:bodyPr/>
          <a:lstStyle/>
          <a:p>
            <a:pPr marL="457200" lvl="0" indent="-457200">
              <a:buFont typeface="+mj-lt"/>
              <a:buAutoNum type="alphaLcPeriod"/>
            </a:pPr>
            <a:r>
              <a:rPr lang="en-US" dirty="0"/>
              <a:t>Identify current and potential audience segments </a:t>
            </a:r>
          </a:p>
          <a:p>
            <a:pPr marL="457200" lvl="0" indent="-457200">
              <a:buFont typeface="+mj-lt"/>
              <a:buAutoNum type="alphaLcPeriod"/>
            </a:pPr>
            <a:r>
              <a:rPr lang="en-US" dirty="0"/>
              <a:t>Better understand the motivators for and barriers to participation </a:t>
            </a:r>
          </a:p>
          <a:p>
            <a:pPr marL="457200" lvl="0" indent="-457200">
              <a:buFont typeface="+mj-lt"/>
              <a:buAutoNum type="alphaLcPeriod"/>
            </a:pPr>
            <a:r>
              <a:rPr lang="en-US" dirty="0"/>
              <a:t>Create, track and act upon key performance indicators</a:t>
            </a:r>
          </a:p>
          <a:p>
            <a:pPr marL="457200" lvl="0" indent="-457200">
              <a:buFont typeface="+mj-lt"/>
              <a:buAutoNum type="alphaLcPeriod"/>
            </a:pPr>
            <a:r>
              <a:rPr lang="en-US" dirty="0"/>
              <a:t>Enhance fundraising efforts to cover sustainability gap</a:t>
            </a:r>
          </a:p>
          <a:p>
            <a:pPr marL="457200" lvl="0" indent="-457200">
              <a:buFont typeface="+mj-lt"/>
              <a:buAutoNum type="alphaLcPeriod"/>
            </a:pPr>
            <a:endParaRPr lang="en-US" dirty="0"/>
          </a:p>
          <a:p>
            <a:pPr marL="457200" lvl="0" indent="-457200">
              <a:buFont typeface="+mj-lt"/>
              <a:buAutoNum type="alphaLcPeriod"/>
            </a:pPr>
            <a:endParaRPr lang="en-US" dirty="0"/>
          </a:p>
          <a:p>
            <a:pPr marL="457200" lvl="0" indent="-457200">
              <a:buFont typeface="+mj-lt"/>
              <a:buAutoNum type="alphaLcPeriod"/>
            </a:pPr>
            <a:endParaRPr lang="en-US" dirty="0"/>
          </a:p>
          <a:p>
            <a:pPr marL="457200" lvl="0" indent="-457200">
              <a:buFont typeface="+mj-lt"/>
              <a:buAutoNum type="alphaLcPeriod"/>
            </a:pPr>
            <a:endParaRPr lang="en-US" dirty="0"/>
          </a:p>
          <a:p>
            <a:pPr marL="457200" lvl="0" indent="-457200">
              <a:buFont typeface="+mj-lt"/>
              <a:buAutoNum type="alphaL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9854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314325"/>
            <a:ext cx="8534400" cy="1143000"/>
          </a:xfrm>
        </p:spPr>
        <p:txBody>
          <a:bodyPr/>
          <a:lstStyle/>
          <a:p>
            <a:pPr lvl="0"/>
            <a:r>
              <a:rPr lang="en-US" dirty="0"/>
              <a:t>Marketing &amp; Communications </a:t>
            </a:r>
            <a:r>
              <a:rPr lang="en-US" u="sng" dirty="0"/>
              <a:t>Strategies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534400" cy="4876800"/>
          </a:xfrm>
        </p:spPr>
        <p:txBody>
          <a:bodyPr/>
          <a:lstStyle/>
          <a:p>
            <a:pPr marL="457200" lvl="0" indent="-457200">
              <a:buFont typeface="+mj-lt"/>
              <a:buAutoNum type="alphaLcPeriod"/>
            </a:pPr>
            <a:r>
              <a:rPr lang="en-US" dirty="0"/>
              <a:t>Improve awareness of the Center in and around our community</a:t>
            </a:r>
          </a:p>
          <a:p>
            <a:pPr marL="457200" lvl="0" indent="-457200">
              <a:buFont typeface="+mj-lt"/>
              <a:buAutoNum type="alphaLcPeriod"/>
            </a:pPr>
            <a:r>
              <a:rPr lang="en-US" dirty="0"/>
              <a:t>Create a consistent feedback loop with constituents that drives our operations and actions</a:t>
            </a:r>
          </a:p>
          <a:p>
            <a:pPr marL="457200" lvl="0" indent="-457200">
              <a:buFont typeface="+mj-lt"/>
              <a:buAutoNum type="alphaLcPeriod"/>
            </a:pPr>
            <a:r>
              <a:rPr lang="en-US" dirty="0"/>
              <a:t>Increase awareness of the Center’s outreach programs</a:t>
            </a:r>
          </a:p>
          <a:p>
            <a:pPr marL="457200" lvl="0" indent="-457200">
              <a:buFont typeface="+mj-lt"/>
              <a:buAutoNum type="alphaLcPeriod"/>
            </a:pPr>
            <a:r>
              <a:rPr lang="en-US" dirty="0"/>
              <a:t>Improve understanding of audience segments, in order to engage specific audiences (e.g. lapsed stakeholders)</a:t>
            </a:r>
          </a:p>
        </p:txBody>
      </p:sp>
    </p:spTree>
    <p:extLst>
      <p:ext uri="{BB962C8B-B14F-4D97-AF65-F5344CB8AC3E}">
        <p14:creationId xmlns:p14="http://schemas.microsoft.com/office/powerpoint/2010/main" val="12899059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534400" cy="1143000"/>
          </a:xfrm>
        </p:spPr>
        <p:txBody>
          <a:bodyPr/>
          <a:lstStyle/>
          <a:p>
            <a:pPr lvl="0"/>
            <a:r>
              <a:rPr lang="en-US" dirty="0"/>
              <a:t>Marketing &amp; Communications </a:t>
            </a:r>
            <a:r>
              <a:rPr lang="en-US" u="sng" dirty="0"/>
              <a:t>Actions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534400" cy="4876800"/>
          </a:xfrm>
        </p:spPr>
        <p:txBody>
          <a:bodyPr/>
          <a:lstStyle/>
          <a:p>
            <a:pPr marL="457200" lvl="0" indent="-457200">
              <a:buFont typeface="+mj-lt"/>
              <a:buAutoNum type="alphaLcPeriod"/>
            </a:pPr>
            <a:r>
              <a:rPr lang="en-US" sz="2000" dirty="0"/>
              <a:t>Increase visibility by creating better signage and/or public art for the building</a:t>
            </a:r>
          </a:p>
          <a:p>
            <a:pPr marL="457200" lvl="0" indent="-457200">
              <a:buFont typeface="+mj-lt"/>
              <a:buAutoNum type="alphaLcPeriod"/>
            </a:pPr>
            <a:r>
              <a:rPr lang="en-US" sz="2000" dirty="0"/>
              <a:t>Improve end-user website experience</a:t>
            </a:r>
          </a:p>
          <a:p>
            <a:pPr marL="457200" lvl="0" indent="-457200">
              <a:buFont typeface="+mj-lt"/>
              <a:buAutoNum type="alphaLcPeriod"/>
            </a:pPr>
            <a:r>
              <a:rPr lang="en-US" sz="2000" dirty="0"/>
              <a:t>Increase marketing budget to 15% of operating expenses (currently at 4%)</a:t>
            </a:r>
          </a:p>
          <a:p>
            <a:pPr marL="457200" lvl="0" indent="-457200">
              <a:buFont typeface="+mj-lt"/>
              <a:buAutoNum type="alphaLcPeriod"/>
            </a:pPr>
            <a:r>
              <a:rPr lang="en-US" sz="2000" dirty="0"/>
              <a:t>Develop an internal communications system</a:t>
            </a:r>
          </a:p>
          <a:p>
            <a:pPr marL="457200" lvl="0" indent="-457200">
              <a:buFont typeface="+mj-lt"/>
              <a:buAutoNum type="alphaLcPeriod"/>
            </a:pPr>
            <a:r>
              <a:rPr lang="en-US" sz="2000" dirty="0"/>
              <a:t>Adopt a comprehensive actionable marketing and communications plan</a:t>
            </a:r>
          </a:p>
          <a:p>
            <a:pPr marL="457200" lvl="0" indent="-457200">
              <a:buFont typeface="+mj-lt"/>
              <a:buAutoNum type="alphaLcPeriod"/>
            </a:pPr>
            <a:r>
              <a:rPr lang="en-US" sz="2000" dirty="0"/>
              <a:t>Discover and use stakeholders’ preferred communications channel</a:t>
            </a:r>
          </a:p>
          <a:p>
            <a:pPr marL="457200" lvl="0" indent="-457200">
              <a:buFont typeface="+mj-lt"/>
              <a:buAutoNum type="alphaLcPeriod"/>
            </a:pPr>
            <a:r>
              <a:rPr lang="en-US" sz="2000" dirty="0"/>
              <a:t>Hire a design firm to evaluate and redevelop branding strategy</a:t>
            </a:r>
          </a:p>
        </p:txBody>
      </p:sp>
    </p:spTree>
    <p:extLst>
      <p:ext uri="{BB962C8B-B14F-4D97-AF65-F5344CB8AC3E}">
        <p14:creationId xmlns:p14="http://schemas.microsoft.com/office/powerpoint/2010/main" val="29340717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534400" cy="1143000"/>
          </a:xfrm>
        </p:spPr>
        <p:txBody>
          <a:bodyPr/>
          <a:lstStyle/>
          <a:p>
            <a:pPr lvl="0"/>
            <a:r>
              <a:rPr lang="en-US" dirty="0"/>
              <a:t>Marketing &amp; Communications </a:t>
            </a:r>
            <a:r>
              <a:rPr lang="en-US" u="sng" dirty="0"/>
              <a:t>Objectives*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534400" cy="4876800"/>
          </a:xfrm>
        </p:spPr>
        <p:txBody>
          <a:bodyPr/>
          <a:lstStyle/>
          <a:p>
            <a:pPr marL="457200" lvl="0" indent="-457200">
              <a:buFont typeface="+mj-lt"/>
              <a:buAutoNum type="alphaLcPeriod"/>
            </a:pPr>
            <a:r>
              <a:rPr lang="en-US" sz="2000" dirty="0"/>
              <a:t>Increase stakeholder loyalty (increase student/donor renewal from X% to Y%)</a:t>
            </a:r>
          </a:p>
          <a:p>
            <a:pPr marL="457200" lvl="0" indent="-457200">
              <a:buFont typeface="+mj-lt"/>
              <a:buAutoNum type="alphaLcPeriod"/>
            </a:pPr>
            <a:r>
              <a:rPr lang="en-US" sz="2000" dirty="0"/>
              <a:t>Reengage lapsed stakeholders (increase those reengaged by X%)</a:t>
            </a:r>
          </a:p>
          <a:p>
            <a:pPr marL="457200" lvl="0" indent="-457200">
              <a:buFont typeface="+mj-lt"/>
              <a:buAutoNum type="alphaLcPeriod"/>
            </a:pPr>
            <a:r>
              <a:rPr lang="en-US" sz="2000" dirty="0"/>
              <a:t>Increase general awareness of organizational programming and activities (increase population served from X% to Y%)</a:t>
            </a:r>
          </a:p>
          <a:p>
            <a:pPr marL="457200" lvl="0" indent="-457200">
              <a:buFont typeface="+mj-lt"/>
              <a:buAutoNum type="alphaLcPeriod"/>
            </a:pPr>
            <a:endParaRPr lang="en-US" dirty="0"/>
          </a:p>
          <a:p>
            <a:pPr marL="457200" lvl="0" indent="-457200">
              <a:buFont typeface="+mj-lt"/>
              <a:buAutoNum type="alphaLcPeriod"/>
            </a:pPr>
            <a:endParaRPr lang="en-US" dirty="0"/>
          </a:p>
          <a:p>
            <a:pPr marL="457200" lvl="0" indent="-457200">
              <a:buFont typeface="+mj-lt"/>
              <a:buAutoNum type="alphaLcPeriod"/>
            </a:pPr>
            <a:endParaRPr lang="en-US" dirty="0"/>
          </a:p>
          <a:p>
            <a:pPr marL="457200" lvl="0" indent="-457200">
              <a:buFont typeface="+mj-lt"/>
              <a:buAutoNum type="alphaLcPeriod"/>
            </a:pPr>
            <a:endParaRPr lang="en-US" dirty="0"/>
          </a:p>
          <a:p>
            <a:pPr marL="457200" lvl="0" indent="-457200">
              <a:buFont typeface="+mj-lt"/>
              <a:buAutoNum type="alphaLcPeriod"/>
            </a:pPr>
            <a:endParaRPr lang="en-US" dirty="0"/>
          </a:p>
          <a:p>
            <a:pPr marL="457200" lvl="0" indent="-457200">
              <a:buFont typeface="+mj-lt"/>
              <a:buAutoNum type="alphaLcPeriod"/>
            </a:pPr>
            <a:endParaRPr lang="en-US" dirty="0"/>
          </a:p>
          <a:p>
            <a:pPr marL="0" lvl="0" indent="0">
              <a:buNone/>
            </a:pPr>
            <a:r>
              <a:rPr lang="en-US" sz="2000" dirty="0"/>
              <a:t>*TBD prior to final strategic plan approval</a:t>
            </a:r>
          </a:p>
        </p:txBody>
      </p:sp>
    </p:spTree>
    <p:extLst>
      <p:ext uri="{BB962C8B-B14F-4D97-AF65-F5344CB8AC3E}">
        <p14:creationId xmlns:p14="http://schemas.microsoft.com/office/powerpoint/2010/main" val="4789997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534400" cy="1143000"/>
          </a:xfrm>
        </p:spPr>
        <p:txBody>
          <a:bodyPr/>
          <a:lstStyle/>
          <a:p>
            <a:pPr lvl="0"/>
            <a:r>
              <a:rPr lang="en-US" dirty="0"/>
              <a:t>Fundraising </a:t>
            </a:r>
            <a:r>
              <a:rPr lang="en-US" u="sng" dirty="0"/>
              <a:t>Strategies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534400" cy="4876800"/>
          </a:xfrm>
        </p:spPr>
        <p:txBody>
          <a:bodyPr/>
          <a:lstStyle/>
          <a:p>
            <a:pPr marL="457200" lvl="0" indent="-457200">
              <a:buFont typeface="+mj-lt"/>
              <a:buAutoNum type="alphaLcPeriod"/>
            </a:pPr>
            <a:r>
              <a:rPr lang="en-US" sz="2000" dirty="0"/>
              <a:t>Communicate fundraising needs/goals to current community</a:t>
            </a:r>
          </a:p>
          <a:p>
            <a:pPr marL="457200" lvl="0" indent="-457200">
              <a:buFont typeface="+mj-lt"/>
              <a:buAutoNum type="alphaLcPeriod"/>
            </a:pPr>
            <a:r>
              <a:rPr lang="en-US" sz="2000" dirty="0"/>
              <a:t>Cultivate potential donors through exclusive experiences</a:t>
            </a:r>
          </a:p>
          <a:p>
            <a:pPr marL="457200" lvl="0" indent="-457200">
              <a:buFont typeface="+mj-lt"/>
              <a:buAutoNum type="alphaLcPeriod"/>
            </a:pPr>
            <a:r>
              <a:rPr lang="en-US" sz="2000" dirty="0"/>
              <a:t>Increase student participation in making connections to potential donors</a:t>
            </a:r>
          </a:p>
          <a:p>
            <a:pPr marL="457200" lvl="0" indent="-457200">
              <a:buFont typeface="+mj-lt"/>
              <a:buAutoNum type="alphaLcPeriod"/>
            </a:pPr>
            <a:r>
              <a:rPr lang="en-US" sz="2000" dirty="0"/>
              <a:t>Increase student contributions to the Center</a:t>
            </a:r>
          </a:p>
          <a:p>
            <a:pPr marL="457200" lvl="0" indent="-457200">
              <a:buFont typeface="+mj-lt"/>
              <a:buAutoNum type="alphaLcPeriod"/>
            </a:pPr>
            <a:r>
              <a:rPr lang="en-US" sz="2000" dirty="0"/>
              <a:t>Create Board development plan, to identify additional individuals who understand the Center’s expectations of board service and accept their responsibility for fundraising (giving, getting and development prospects)</a:t>
            </a:r>
          </a:p>
        </p:txBody>
      </p:sp>
    </p:spTree>
    <p:extLst>
      <p:ext uri="{BB962C8B-B14F-4D97-AF65-F5344CB8AC3E}">
        <p14:creationId xmlns:p14="http://schemas.microsoft.com/office/powerpoint/2010/main" val="8125059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534400" cy="1143000"/>
          </a:xfrm>
        </p:spPr>
        <p:txBody>
          <a:bodyPr/>
          <a:lstStyle/>
          <a:p>
            <a:pPr lvl="0"/>
            <a:r>
              <a:rPr lang="en-US" dirty="0"/>
              <a:t>Fundraising </a:t>
            </a:r>
            <a:r>
              <a:rPr lang="en-US" u="sng" dirty="0"/>
              <a:t>Actions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534400" cy="4876800"/>
          </a:xfrm>
        </p:spPr>
        <p:txBody>
          <a:bodyPr/>
          <a:lstStyle/>
          <a:p>
            <a:pPr marL="457200" lvl="0" indent="-457200">
              <a:buFont typeface="+mj-lt"/>
              <a:buAutoNum type="alphaLcPeriod"/>
            </a:pPr>
            <a:r>
              <a:rPr lang="en-US" sz="2000" dirty="0"/>
              <a:t>Increase volunteer engagement (e.g. in community programs), to increase involvement in fundraising prospect identification, cultivation and solicitation</a:t>
            </a:r>
          </a:p>
          <a:p>
            <a:pPr marL="457200" lvl="0" indent="-457200">
              <a:buFont typeface="+mj-lt"/>
              <a:buAutoNum type="alphaLcPeriod"/>
            </a:pPr>
            <a:r>
              <a:rPr lang="en-US" sz="2000" dirty="0"/>
              <a:t>Network at art openings, universities and community events, to identify potential donors</a:t>
            </a:r>
          </a:p>
          <a:p>
            <a:pPr marL="457200" lvl="0" indent="-457200">
              <a:buFont typeface="+mj-lt"/>
              <a:buAutoNum type="alphaLcPeriod"/>
            </a:pPr>
            <a:r>
              <a:rPr lang="en-US" sz="2000" dirty="0"/>
              <a:t>Conform Governance Committee policies and procedures to non-profit best practices that support the Board development plan</a:t>
            </a:r>
          </a:p>
          <a:p>
            <a:pPr marL="457200" lvl="0" indent="-457200">
              <a:buFont typeface="+mj-lt"/>
              <a:buAutoNum type="alphaLcPeriod"/>
            </a:pPr>
            <a:r>
              <a:rPr lang="en-US" sz="2000" dirty="0"/>
              <a:t>Increase Center participation in non-art community efforts and initiatives </a:t>
            </a:r>
          </a:p>
          <a:p>
            <a:pPr marL="457200" lvl="0" indent="-457200">
              <a:buFont typeface="+mj-lt"/>
              <a:buAutoNum type="alphaLcPeriod"/>
            </a:pPr>
            <a:r>
              <a:rPr lang="en-US" sz="2000" dirty="0"/>
              <a:t>Partner with Board members on important major donor cultivation and solicitation visits</a:t>
            </a:r>
          </a:p>
          <a:p>
            <a:pPr marL="457200" lvl="0" indent="-457200">
              <a:buFont typeface="+mj-lt"/>
              <a:buAutoNum type="alphaLcPeriod"/>
            </a:pPr>
            <a:r>
              <a:rPr lang="en-US" sz="2000" dirty="0"/>
              <a:t>Reimagine comprehensive fundraising strategy (e.g. annual appeals, gala and non-gala event fundraising)</a:t>
            </a:r>
          </a:p>
          <a:p>
            <a:pPr marL="457200" lvl="0" indent="-457200">
              <a:buFont typeface="+mj-lt"/>
              <a:buAutoNum type="alphaLcPeriod"/>
            </a:pPr>
            <a:r>
              <a:rPr lang="en-US" sz="2000" dirty="0"/>
              <a:t>Engage fundraising consultant to assist with implementation of fundraising and board development strategies</a:t>
            </a:r>
          </a:p>
        </p:txBody>
      </p:sp>
    </p:spTree>
    <p:extLst>
      <p:ext uri="{BB962C8B-B14F-4D97-AF65-F5344CB8AC3E}">
        <p14:creationId xmlns:p14="http://schemas.microsoft.com/office/powerpoint/2010/main" val="9516563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534400" cy="1143000"/>
          </a:xfrm>
        </p:spPr>
        <p:txBody>
          <a:bodyPr/>
          <a:lstStyle/>
          <a:p>
            <a:pPr lvl="0"/>
            <a:r>
              <a:rPr lang="en-US" dirty="0"/>
              <a:t>Fundraising </a:t>
            </a:r>
            <a:r>
              <a:rPr lang="en-US" u="sng" dirty="0"/>
              <a:t>Objectives*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534400" cy="4876800"/>
          </a:xfrm>
        </p:spPr>
        <p:txBody>
          <a:bodyPr/>
          <a:lstStyle/>
          <a:p>
            <a:pPr marL="457200" lvl="0" indent="-457200">
              <a:buFont typeface="+mj-lt"/>
              <a:buAutoNum type="alphaLcPeriod"/>
            </a:pPr>
            <a:r>
              <a:rPr lang="en-US" sz="2000" dirty="0"/>
              <a:t>Increase percentage of contribution students * teaching artists from X% to Y%</a:t>
            </a:r>
          </a:p>
          <a:p>
            <a:pPr marL="457200" lvl="0" indent="-457200">
              <a:buFont typeface="+mj-lt"/>
              <a:buAutoNum type="alphaLcPeriod"/>
            </a:pPr>
            <a:r>
              <a:rPr lang="en-US" sz="2000" dirty="0"/>
              <a:t>Increase number of major donors (&gt;$1,000 annually) from X to Y</a:t>
            </a:r>
          </a:p>
          <a:p>
            <a:pPr marL="457200" lvl="0" indent="-457200">
              <a:buFont typeface="+mj-lt"/>
              <a:buAutoNum type="alphaLcPeriod"/>
            </a:pPr>
            <a:r>
              <a:rPr lang="en-US" sz="2000" dirty="0"/>
              <a:t>Increase total annual Board contributions from X to Y</a:t>
            </a:r>
          </a:p>
          <a:p>
            <a:pPr marL="457200" lvl="0" indent="-457200">
              <a:buFont typeface="+mj-lt"/>
              <a:buAutoNum type="alphaLcPeriod"/>
            </a:pPr>
            <a:r>
              <a:rPr lang="en-US" sz="2000" dirty="0"/>
              <a:t>Increase percentage of budget from annual contributions from X% to Y% </a:t>
            </a:r>
          </a:p>
          <a:p>
            <a:pPr marL="457200" lvl="0" indent="-457200">
              <a:buFont typeface="+mj-lt"/>
              <a:buAutoNum type="alphaLcPeriod"/>
            </a:pPr>
            <a:r>
              <a:rPr lang="en-US" sz="2000" dirty="0"/>
              <a:t>Increase percentage of budget covered by endowment income from X% to Y%</a:t>
            </a:r>
          </a:p>
          <a:p>
            <a:pPr marL="457200" lvl="0" indent="-457200">
              <a:buFont typeface="+mj-lt"/>
              <a:buAutoNum type="alphaLcPeriod"/>
            </a:pPr>
            <a:endParaRPr lang="en-US" dirty="0"/>
          </a:p>
          <a:p>
            <a:pPr marL="457200" lvl="0" indent="-457200">
              <a:buFont typeface="+mj-lt"/>
              <a:buAutoNum type="alphaLcPeriod"/>
            </a:pPr>
            <a:endParaRPr lang="en-US" dirty="0"/>
          </a:p>
          <a:p>
            <a:pPr marL="457200" lvl="0" indent="-457200">
              <a:buFont typeface="+mj-lt"/>
              <a:buAutoNum type="alphaLcPeriod"/>
            </a:pPr>
            <a:endParaRPr lang="en-US" dirty="0"/>
          </a:p>
          <a:p>
            <a:pPr marL="457200" lvl="0" indent="-457200">
              <a:buFont typeface="+mj-lt"/>
              <a:buAutoNum type="alphaLcPeriod"/>
            </a:pPr>
            <a:endParaRPr lang="en-US" dirty="0"/>
          </a:p>
          <a:p>
            <a:pPr marL="457200" lvl="0" indent="-457200">
              <a:buFont typeface="+mj-lt"/>
              <a:buAutoNum type="alphaLcPeriod"/>
            </a:pPr>
            <a:endParaRPr lang="en-US" dirty="0"/>
          </a:p>
          <a:p>
            <a:pPr marL="457200" lvl="0" indent="-457200">
              <a:buFont typeface="+mj-lt"/>
              <a:buAutoNum type="alphaLcPeriod"/>
            </a:pPr>
            <a:endParaRPr lang="en-US" dirty="0"/>
          </a:p>
          <a:p>
            <a:pPr marL="0" lvl="0" indent="0">
              <a:buNone/>
            </a:pPr>
            <a:r>
              <a:rPr lang="en-US" sz="2000" dirty="0"/>
              <a:t>*TBD prior to final strategic plan approval</a:t>
            </a:r>
          </a:p>
        </p:txBody>
      </p:sp>
    </p:spTree>
    <p:extLst>
      <p:ext uri="{BB962C8B-B14F-4D97-AF65-F5344CB8AC3E}">
        <p14:creationId xmlns:p14="http://schemas.microsoft.com/office/powerpoint/2010/main" val="25071915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534400" cy="1143000"/>
          </a:xfrm>
        </p:spPr>
        <p:txBody>
          <a:bodyPr/>
          <a:lstStyle/>
          <a:p>
            <a:pPr lvl="0"/>
            <a:r>
              <a:rPr lang="en-US" sz="2400" dirty="0"/>
              <a:t>Organizational Capacity </a:t>
            </a:r>
            <a:r>
              <a:rPr lang="en-US" sz="2400" u="sng" dirty="0"/>
              <a:t>Strategies, Actions, Objectives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534400" cy="4876800"/>
          </a:xfrm>
        </p:spPr>
        <p:txBody>
          <a:bodyPr/>
          <a:lstStyle/>
          <a:p>
            <a:pPr lvl="0"/>
            <a:r>
              <a:rPr lang="en-US" sz="2000" dirty="0"/>
              <a:t>Organizational Capacity Strategies</a:t>
            </a:r>
          </a:p>
          <a:p>
            <a:pPr marL="796925" lvl="1" indent="-457200">
              <a:buFont typeface="+mj-lt"/>
              <a:buAutoNum type="alphaLcPeriod"/>
            </a:pPr>
            <a:r>
              <a:rPr lang="en-US" sz="1600" dirty="0"/>
              <a:t>Allocate resources for additional staff and more staff training/professional development</a:t>
            </a:r>
          </a:p>
          <a:p>
            <a:pPr marL="796925" lvl="1" indent="-457200">
              <a:buFont typeface="+mj-lt"/>
              <a:buAutoNum type="alphaLcPeriod"/>
            </a:pPr>
            <a:r>
              <a:rPr lang="en-US" sz="1600" dirty="0"/>
              <a:t>Increase overall cleanliness of the Center facilities and functionality of equipment</a:t>
            </a:r>
          </a:p>
          <a:p>
            <a:pPr marL="796925" lvl="1" indent="-457200">
              <a:buFont typeface="+mj-lt"/>
              <a:buAutoNum type="alphaLcPeriod"/>
            </a:pPr>
            <a:r>
              <a:rPr lang="en-US" sz="1600" dirty="0"/>
              <a:t>Identify resources to improve facility maintenance and undertake “must have” capital improvements</a:t>
            </a:r>
          </a:p>
          <a:p>
            <a:pPr lvl="0"/>
            <a:r>
              <a:rPr lang="en-US" sz="2000" dirty="0"/>
              <a:t>Key Organizational Capacity Actions</a:t>
            </a:r>
          </a:p>
          <a:p>
            <a:pPr marL="796925" lvl="1" indent="-457200">
              <a:buFont typeface="+mj-lt"/>
              <a:buAutoNum type="alphaLcPeriod"/>
            </a:pPr>
            <a:r>
              <a:rPr lang="en-US" sz="1600" dirty="0"/>
              <a:t>Invest resources in maintenance and capital improvements to physical plant</a:t>
            </a:r>
          </a:p>
          <a:p>
            <a:pPr marL="796925" lvl="1" indent="-457200">
              <a:buFont typeface="+mj-lt"/>
              <a:buAutoNum type="alphaLcPeriod"/>
            </a:pPr>
            <a:r>
              <a:rPr lang="en-US" sz="1600" dirty="0"/>
              <a:t>Invest more resources in staff in the areas of marketing, fundraising, programming and exhibitions </a:t>
            </a:r>
          </a:p>
          <a:p>
            <a:pPr lvl="0"/>
            <a:r>
              <a:rPr lang="en-US" sz="2000" dirty="0"/>
              <a:t>Organizational Capacity Objectives</a:t>
            </a:r>
          </a:p>
          <a:p>
            <a:pPr marL="796925" lvl="1" indent="-457200">
              <a:buFont typeface="+mj-lt"/>
              <a:buAutoNum type="alphaLcPeriod"/>
            </a:pPr>
            <a:r>
              <a:rPr lang="en-US" sz="1600" dirty="0"/>
              <a:t>Increased student satisfaction with facilities and equipment</a:t>
            </a:r>
          </a:p>
          <a:p>
            <a:pPr marL="796925" lvl="1" indent="-457200">
              <a:buFont typeface="+mj-lt"/>
              <a:buAutoNum type="alphaLcPeriod"/>
            </a:pPr>
            <a:r>
              <a:rPr lang="en-US" sz="1600" dirty="0"/>
              <a:t>Increase staff capacity gradually…</a:t>
            </a:r>
          </a:p>
        </p:txBody>
      </p:sp>
    </p:spTree>
    <p:extLst>
      <p:ext uri="{BB962C8B-B14F-4D97-AF65-F5344CB8AC3E}">
        <p14:creationId xmlns:p14="http://schemas.microsoft.com/office/powerpoint/2010/main" val="39754535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1143000"/>
          </a:xfrm>
        </p:spPr>
        <p:txBody>
          <a:bodyPr/>
          <a:lstStyle/>
          <a:p>
            <a:r>
              <a:rPr lang="en-US" dirty="0"/>
              <a:t>Baseline Projected Operating Results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71487" y="3961400"/>
            <a:ext cx="8505825" cy="251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4950" indent="-2349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000">
                <a:solidFill>
                  <a:srgbClr val="CC0000"/>
                </a:solidFill>
                <a:latin typeface="+mj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lvl="0"/>
            <a:r>
              <a:rPr lang="en-US" sz="1800" dirty="0"/>
              <a:t>Baseline operations (in thousands), prior to incremental costs for strategic plan initiatives</a:t>
            </a:r>
          </a:p>
          <a:p>
            <a:pPr lvl="0"/>
            <a:r>
              <a:rPr lang="en-US" sz="1800" dirty="0"/>
              <a:t>Tuition &amp; fees increase 4% annually above FY2020 budget (enrollment and price increases) </a:t>
            </a:r>
          </a:p>
          <a:p>
            <a:pPr lvl="0"/>
            <a:r>
              <a:rPr lang="en-US" sz="1800" dirty="0"/>
              <a:t>Program expenses increase 4% annually above FY2020 budget</a:t>
            </a:r>
          </a:p>
          <a:p>
            <a:pPr lvl="0"/>
            <a:r>
              <a:rPr lang="en-US" sz="1800" dirty="0"/>
              <a:t>Administrative staff costs increase 3% annually above FY2020 budget levels </a:t>
            </a:r>
          </a:p>
          <a:p>
            <a:pPr lvl="0"/>
            <a:r>
              <a:rPr lang="en-US" sz="1800" dirty="0"/>
              <a:t>Other earned income increases 1% per year above FY2020 budget levels</a:t>
            </a:r>
          </a:p>
          <a:p>
            <a:pPr lvl="0"/>
            <a:r>
              <a:rPr lang="en-US" sz="1800" dirty="0"/>
              <a:t>Annual contributions: individuals increase 4%; institutions &amp; endowment increase 3%</a:t>
            </a:r>
          </a:p>
          <a:p>
            <a:pPr lvl="0"/>
            <a:r>
              <a:rPr lang="en-US" sz="1800" dirty="0"/>
              <a:t>Operating result (before depreciation) remains positive; Net operating loss steady at ~65K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42A60A8-D8A8-48F1-B20A-20EA147B5C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914400"/>
            <a:ext cx="6047213" cy="304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0032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1143000"/>
          </a:xfrm>
        </p:spPr>
        <p:txBody>
          <a:bodyPr/>
          <a:lstStyle/>
          <a:p>
            <a:r>
              <a:rPr lang="en-US" dirty="0"/>
              <a:t>Strategic Plan Initiatives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71487" y="4713400"/>
            <a:ext cx="8505825" cy="17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4950" indent="-2349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000">
                <a:solidFill>
                  <a:srgbClr val="CC0000"/>
                </a:solidFill>
                <a:latin typeface="+mj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lvl="0"/>
            <a:r>
              <a:rPr lang="en-US" sz="2000" dirty="0"/>
              <a:t>Incremental costs (in thousands)</a:t>
            </a:r>
          </a:p>
          <a:p>
            <a:pPr lvl="1"/>
            <a:r>
              <a:rPr lang="en-US" sz="1600" dirty="0"/>
              <a:t>Teaching artist pay increases by $1 per hour each year, starting in FY2021</a:t>
            </a:r>
          </a:p>
          <a:p>
            <a:pPr lvl="1"/>
            <a:r>
              <a:rPr lang="en-US" sz="1600" dirty="0"/>
              <a:t>Community programs (e.g. Catherine School) increase 1 per year in FY2021</a:t>
            </a:r>
          </a:p>
          <a:p>
            <a:pPr lvl="1"/>
            <a:r>
              <a:rPr lang="en-US" sz="1600" dirty="0"/>
              <a:t>Marketing expense budget increases gradually from 10% to 15% of total expense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41B845F-5914-4B76-9F0B-290A734CBA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990600"/>
            <a:ext cx="6400800" cy="37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627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371600" y="2936875"/>
            <a:ext cx="7772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3200" b="1" dirty="0">
                <a:latin typeface="+mn-lt"/>
              </a:rPr>
              <a:t>Strategic Planning Process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447800" y="6096000"/>
            <a:ext cx="3061736" cy="406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800" b="1" dirty="0">
                <a:solidFill>
                  <a:schemeClr val="bg1"/>
                </a:solidFill>
                <a:latin typeface="Garamond" pitchFamily="18" charset="0"/>
              </a:rPr>
              <a:t>Main Line Art Center Retreat</a:t>
            </a:r>
          </a:p>
        </p:txBody>
      </p:sp>
    </p:spTree>
    <p:extLst>
      <p:ext uri="{BB962C8B-B14F-4D97-AF65-F5344CB8AC3E}">
        <p14:creationId xmlns:p14="http://schemas.microsoft.com/office/powerpoint/2010/main" val="15329419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1143000"/>
          </a:xfrm>
        </p:spPr>
        <p:txBody>
          <a:bodyPr/>
          <a:lstStyle/>
          <a:p>
            <a:r>
              <a:rPr lang="en-US" dirty="0"/>
              <a:t>Strategic Plan Initiatives (continued)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38175" y="3429000"/>
            <a:ext cx="8505825" cy="17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4950" indent="-2349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000">
                <a:solidFill>
                  <a:srgbClr val="CC0000"/>
                </a:solidFill>
                <a:latin typeface="+mj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lvl="0"/>
            <a:r>
              <a:rPr lang="en-US" sz="2000" dirty="0"/>
              <a:t>Incremental costs (in thousands)</a:t>
            </a:r>
          </a:p>
          <a:p>
            <a:pPr lvl="1"/>
            <a:r>
              <a:rPr lang="en-US" sz="1800" dirty="0"/>
              <a:t>Fundraising consultant (3 years) to help implement fundraising best practices and identify potential individual donors to cultivate and solicit</a:t>
            </a:r>
          </a:p>
          <a:p>
            <a:pPr lvl="1"/>
            <a:r>
              <a:rPr lang="en-US" sz="1800" dirty="0"/>
              <a:t>Additional staff expense/training for current and new staff to implement all programs and strategies effectively</a:t>
            </a:r>
          </a:p>
          <a:p>
            <a:pPr lvl="1"/>
            <a:r>
              <a:rPr lang="en-US" sz="1800" dirty="0"/>
              <a:t>Additional capital improvement expense of $150K to modify facility as potential community gathering place</a:t>
            </a:r>
          </a:p>
          <a:p>
            <a:pPr lvl="0"/>
            <a:r>
              <a:rPr lang="en-US" sz="2000" dirty="0"/>
              <a:t>Total strategic plan initiatives add ~$100K to $500K annually ($1.8M total)</a:t>
            </a:r>
          </a:p>
          <a:p>
            <a:pPr lvl="0"/>
            <a:r>
              <a:rPr lang="en-US" sz="2000" dirty="0"/>
              <a:t>Funding of strategic plan initiatives included in capitalization plan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643E167-ABFD-46A2-A7F0-C9EF5D1771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990600"/>
            <a:ext cx="71628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2763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309254"/>
            <a:ext cx="8229600" cy="1066800"/>
          </a:xfrm>
        </p:spPr>
        <p:txBody>
          <a:bodyPr/>
          <a:lstStyle/>
          <a:p>
            <a:r>
              <a:rPr lang="en-US" dirty="0"/>
              <a:t>Capitalization Plan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85800" y="2828924"/>
            <a:ext cx="84582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4950" indent="-2349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000">
                <a:solidFill>
                  <a:srgbClr val="CC0000"/>
                </a:solidFill>
                <a:latin typeface="+mj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sz="2000" dirty="0"/>
              <a:t>To fully capitalize Center at optimal level (in addition to annual contributions):</a:t>
            </a:r>
          </a:p>
          <a:p>
            <a:pPr lvl="1"/>
            <a:r>
              <a:rPr lang="en-US" sz="1800" dirty="0"/>
              <a:t>Annual operating deficits through FY2024: $330K</a:t>
            </a:r>
          </a:p>
          <a:p>
            <a:pPr lvl="1"/>
            <a:r>
              <a:rPr lang="en-US" sz="1800" dirty="0"/>
              <a:t>Strategic plan initiative funding: $1.8M</a:t>
            </a:r>
          </a:p>
          <a:p>
            <a:pPr lvl="1"/>
            <a:r>
              <a:rPr lang="en-US" sz="1800" dirty="0"/>
              <a:t>Additional endowment to cover 10% of expenses by FY2024: $1.8M</a:t>
            </a:r>
          </a:p>
          <a:p>
            <a:pPr lvl="1"/>
            <a:r>
              <a:rPr lang="en-US" sz="1800" dirty="0"/>
              <a:t>Additional operating reserve (3 months cash reserve by FY2024): $175K</a:t>
            </a:r>
          </a:p>
          <a:p>
            <a:pPr lvl="1"/>
            <a:r>
              <a:rPr lang="en-US" sz="1800" dirty="0"/>
              <a:t>Facility reserve @ 20% of net fixed assets value by FY2024: $432K </a:t>
            </a:r>
          </a:p>
          <a:p>
            <a:pPr lvl="0"/>
            <a:r>
              <a:rPr lang="en-US" sz="2000" dirty="0"/>
              <a:t>Total capital funding need: $4.5M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.</a:t>
            </a:r>
          </a:p>
          <a:p>
            <a:pPr lvl="1"/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C222655-1192-4159-B621-43B4C89599E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7543800" cy="167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40998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534400" cy="1143000"/>
          </a:xfrm>
        </p:spPr>
        <p:txBody>
          <a:bodyPr/>
          <a:lstStyle/>
          <a:p>
            <a:pPr lvl="0"/>
            <a:r>
              <a:rPr lang="en-US" dirty="0"/>
              <a:t>Critical Success Factors</a:t>
            </a:r>
            <a:endParaRPr lang="en-US" u="sng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534400" cy="4876800"/>
          </a:xfrm>
        </p:spPr>
        <p:txBody>
          <a:bodyPr/>
          <a:lstStyle/>
          <a:p>
            <a:r>
              <a:rPr lang="en-US" dirty="0"/>
              <a:t>Successful plan implementation contingent on several key factors:</a:t>
            </a:r>
          </a:p>
          <a:p>
            <a:pPr lvl="1"/>
            <a:r>
              <a:rPr lang="en-US" sz="1800" dirty="0"/>
              <a:t>Demonstrating the Center’s commitment to being a community gathering place for visual art, but building community and strengthening connections among all of its stakeholders, as well as fostering creativity in individuals;</a:t>
            </a:r>
          </a:p>
          <a:p>
            <a:pPr lvl="1"/>
            <a:r>
              <a:rPr lang="en-US" sz="1800" dirty="0"/>
              <a:t>Communicating more effectively the depth and breadth of the Center’s community programs at the Center’s historic Haverford facility and in other community locations;</a:t>
            </a:r>
          </a:p>
          <a:p>
            <a:pPr lvl="1"/>
            <a:r>
              <a:rPr lang="en-US" sz="1800" dirty="0"/>
              <a:t>Obtaining incremental philanthropic resources needed to implement the strategic plan initiatives and adequately capitalize the organization; and</a:t>
            </a:r>
          </a:p>
          <a:p>
            <a:pPr lvl="1"/>
            <a:r>
              <a:rPr lang="en-US" sz="1800" dirty="0"/>
              <a:t>Infusing a greater sense of responsibility among all of the Center’s stakeholders – especially students, teachers and board members – for participating as solicitors and donors in fundraising.</a:t>
            </a:r>
          </a:p>
        </p:txBody>
      </p:sp>
    </p:spTree>
    <p:extLst>
      <p:ext uri="{BB962C8B-B14F-4D97-AF65-F5344CB8AC3E}">
        <p14:creationId xmlns:p14="http://schemas.microsoft.com/office/powerpoint/2010/main" val="39247138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370610" y="2936875"/>
            <a:ext cx="7315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600" b="1" dirty="0">
                <a:latin typeface="+mn-lt"/>
              </a:rPr>
              <a:t>Open Discussion and Next Steps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447800" y="6096000"/>
            <a:ext cx="3707746" cy="406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800" b="1" dirty="0">
                <a:solidFill>
                  <a:schemeClr val="bg1"/>
                </a:solidFill>
                <a:latin typeface="Garamond" pitchFamily="18" charset="0"/>
              </a:rPr>
              <a:t>Main Line Art Center Strategic Plan</a:t>
            </a:r>
          </a:p>
        </p:txBody>
      </p:sp>
    </p:spTree>
    <p:extLst>
      <p:ext uri="{BB962C8B-B14F-4D97-AF65-F5344CB8AC3E}">
        <p14:creationId xmlns:p14="http://schemas.microsoft.com/office/powerpoint/2010/main" val="21755366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229600" cy="1143000"/>
          </a:xfrm>
        </p:spPr>
        <p:txBody>
          <a:bodyPr/>
          <a:lstStyle/>
          <a:p>
            <a:r>
              <a:rPr lang="en-US" dirty="0"/>
              <a:t>Strategic Planning Process Next Steps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61416" y="1600200"/>
            <a:ext cx="8229600" cy="4648200"/>
          </a:xfrm>
        </p:spPr>
        <p:txBody>
          <a:bodyPr/>
          <a:lstStyle/>
          <a:p>
            <a:pPr lvl="0"/>
            <a:r>
              <a:rPr lang="en-US" sz="2000" dirty="0"/>
              <a:t>November 12, 2019: </a:t>
            </a:r>
          </a:p>
          <a:p>
            <a:pPr lvl="1"/>
            <a:r>
              <a:rPr lang="en-US" sz="1800" dirty="0"/>
              <a:t>Board reviews draft strategic plan</a:t>
            </a:r>
          </a:p>
          <a:p>
            <a:pPr lvl="0"/>
            <a:r>
              <a:rPr lang="en-US" sz="2000" dirty="0"/>
              <a:t>November 13 – December 31, 2019: </a:t>
            </a:r>
          </a:p>
          <a:p>
            <a:pPr lvl="1"/>
            <a:r>
              <a:rPr lang="en-US" sz="1800" dirty="0"/>
              <a:t>Strategic Planning Committee meets to review draft strategic plan (?) </a:t>
            </a:r>
          </a:p>
          <a:p>
            <a:pPr lvl="1"/>
            <a:r>
              <a:rPr lang="en-US" sz="1800" dirty="0"/>
              <a:t>Center leadership and WolfBrown share draft strategic plan with key individual stakeholders</a:t>
            </a:r>
          </a:p>
          <a:p>
            <a:pPr lvl="0"/>
            <a:r>
              <a:rPr lang="en-US" sz="2000" dirty="0"/>
              <a:t>January X, 2020: </a:t>
            </a:r>
          </a:p>
          <a:p>
            <a:pPr lvl="1"/>
            <a:r>
              <a:rPr lang="en-US" sz="1800" dirty="0"/>
              <a:t>Board reviews and approves revised, final strategic plan</a:t>
            </a:r>
          </a:p>
        </p:txBody>
      </p:sp>
    </p:spTree>
    <p:extLst>
      <p:ext uri="{BB962C8B-B14F-4D97-AF65-F5344CB8AC3E}">
        <p14:creationId xmlns:p14="http://schemas.microsoft.com/office/powerpoint/2010/main" val="764519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80988" y="457200"/>
            <a:ext cx="71755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endParaRPr lang="en-GB" sz="3200" b="1">
              <a:solidFill>
                <a:schemeClr val="tx2"/>
              </a:solidFill>
            </a:endParaRPr>
          </a:p>
        </p:txBody>
      </p:sp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1136650" y="3124200"/>
            <a:ext cx="211138" cy="762000"/>
          </a:xfrm>
          <a:prstGeom prst="curvedLeftArrow">
            <a:avLst>
              <a:gd name="adj1" fmla="val 72180"/>
              <a:gd name="adj2" fmla="val 144361"/>
              <a:gd name="adj3" fmla="val 33333"/>
            </a:avLst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 flipH="1" flipV="1">
            <a:off x="1066800" y="3276600"/>
            <a:ext cx="350838" cy="685800"/>
          </a:xfrm>
          <a:prstGeom prst="line">
            <a:avLst/>
          </a:prstGeom>
          <a:noFill/>
          <a:ln w="12700">
            <a:noFill/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1487488" y="3886200"/>
            <a:ext cx="817562" cy="881063"/>
          </a:xfrm>
          <a:custGeom>
            <a:avLst/>
            <a:gdLst>
              <a:gd name="T0" fmla="*/ 350113 w 21600"/>
              <a:gd name="T1" fmla="*/ 0 h 21600"/>
              <a:gd name="T2" fmla="*/ 115632 w 21600"/>
              <a:gd name="T3" fmla="*/ 881063 h 21600"/>
              <a:gd name="T4" fmla="*/ 368092 w 21600"/>
              <a:gd name="T5" fmla="*/ 338965 h 21600"/>
              <a:gd name="T6" fmla="*/ 592808 w 21600"/>
              <a:gd name="T7" fmla="*/ 582684 h 21600"/>
              <a:gd name="T8" fmla="*/ 817562 w 21600"/>
              <a:gd name="T9" fmla="*/ 338965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611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2" y="14285"/>
                </a:moveTo>
                <a:lnTo>
                  <a:pt x="21600" y="8310"/>
                </a:lnTo>
                <a:lnTo>
                  <a:pt x="18630" y="8310"/>
                </a:lnTo>
                <a:cubicBezTo>
                  <a:pt x="18630" y="3721"/>
                  <a:pt x="14430" y="0"/>
                  <a:pt x="9250" y="0"/>
                </a:cubicBezTo>
                <a:cubicBezTo>
                  <a:pt x="4141" y="0"/>
                  <a:pt x="0" y="3799"/>
                  <a:pt x="0" y="8485"/>
                </a:cubicBezTo>
                <a:lnTo>
                  <a:pt x="0" y="21600"/>
                </a:lnTo>
                <a:lnTo>
                  <a:pt x="6110" y="21600"/>
                </a:lnTo>
                <a:lnTo>
                  <a:pt x="6110" y="8310"/>
                </a:lnTo>
                <a:cubicBezTo>
                  <a:pt x="6110" y="6947"/>
                  <a:pt x="7362" y="5842"/>
                  <a:pt x="8907" y="5842"/>
                </a:cubicBezTo>
                <a:lnTo>
                  <a:pt x="9725" y="5842"/>
                </a:lnTo>
                <a:cubicBezTo>
                  <a:pt x="11269" y="5842"/>
                  <a:pt x="12520" y="6947"/>
                  <a:pt x="12520" y="8310"/>
                </a:cubicBezTo>
                <a:lnTo>
                  <a:pt x="9725" y="8310"/>
                </a:lnTo>
                <a:close/>
              </a:path>
            </a:pathLst>
          </a:cu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2218" name="Rectangle 10"/>
          <p:cNvSpPr>
            <a:spLocks noChangeArrowheads="1"/>
          </p:cNvSpPr>
          <p:nvPr/>
        </p:nvSpPr>
        <p:spPr bwMode="auto">
          <a:xfrm>
            <a:off x="1171575" y="5334000"/>
            <a:ext cx="3048000" cy="6858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Frutiger LT Std 45 Light"/>
              </a:rPr>
              <a:t>Final Strategic Plan </a:t>
            </a:r>
            <a:endParaRPr lang="en-US" dirty="0">
              <a:solidFill>
                <a:schemeClr val="bg1"/>
              </a:solidFill>
              <a:latin typeface="Frutiger LT Std 45 Light"/>
            </a:endParaRPr>
          </a:p>
        </p:txBody>
      </p:sp>
      <p:sp>
        <p:nvSpPr>
          <p:cNvPr id="222222" name="AutoShape 14"/>
          <p:cNvSpPr>
            <a:spLocks noChangeArrowheads="1"/>
          </p:cNvSpPr>
          <p:nvPr/>
        </p:nvSpPr>
        <p:spPr bwMode="auto">
          <a:xfrm>
            <a:off x="2379663" y="4953000"/>
            <a:ext cx="696912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6969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22226" name="Text Box 18"/>
          <p:cNvSpPr txBox="1">
            <a:spLocks noChangeArrowheads="1"/>
          </p:cNvSpPr>
          <p:nvPr/>
        </p:nvSpPr>
        <p:spPr bwMode="auto">
          <a:xfrm>
            <a:off x="1323975" y="1028700"/>
            <a:ext cx="2667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u="sng" dirty="0">
                <a:latin typeface="+mn-lt"/>
              </a:rPr>
              <a:t>Components</a:t>
            </a:r>
          </a:p>
        </p:txBody>
      </p:sp>
      <p:sp>
        <p:nvSpPr>
          <p:cNvPr id="222227" name="Text Box 19"/>
          <p:cNvSpPr txBox="1">
            <a:spLocks noChangeArrowheads="1"/>
          </p:cNvSpPr>
          <p:nvPr/>
        </p:nvSpPr>
        <p:spPr bwMode="auto">
          <a:xfrm>
            <a:off x="5736751" y="1028700"/>
            <a:ext cx="2667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u="sng" dirty="0">
                <a:latin typeface="+mn-lt"/>
              </a:rPr>
              <a:t>Key Activities:</a:t>
            </a:r>
          </a:p>
        </p:txBody>
      </p:sp>
      <p:sp>
        <p:nvSpPr>
          <p:cNvPr id="222229" name="Oval 21"/>
          <p:cNvSpPr>
            <a:spLocks noChangeArrowheads="1"/>
          </p:cNvSpPr>
          <p:nvPr/>
        </p:nvSpPr>
        <p:spPr bwMode="auto">
          <a:xfrm>
            <a:off x="5883008" y="1484259"/>
            <a:ext cx="2374485" cy="762001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Retreat</a:t>
            </a:r>
          </a:p>
          <a:p>
            <a:pPr algn="ctr"/>
            <a:r>
              <a:rPr lang="en-US" sz="2000" dirty="0"/>
              <a:t> April 1, 2019</a:t>
            </a:r>
          </a:p>
        </p:txBody>
      </p:sp>
      <p:sp>
        <p:nvSpPr>
          <p:cNvPr id="222230" name="Oval 22"/>
          <p:cNvSpPr>
            <a:spLocks noChangeArrowheads="1"/>
          </p:cNvSpPr>
          <p:nvPr/>
        </p:nvSpPr>
        <p:spPr bwMode="auto">
          <a:xfrm>
            <a:off x="5562600" y="4941381"/>
            <a:ext cx="3124200" cy="7620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/>
              <a:t>Board/Stakeholder Review</a:t>
            </a:r>
          </a:p>
          <a:p>
            <a:pPr algn="ctr"/>
            <a:r>
              <a:rPr lang="en-US" sz="1800" dirty="0"/>
              <a:t>November - December 2019</a:t>
            </a:r>
          </a:p>
        </p:txBody>
      </p:sp>
      <p:sp>
        <p:nvSpPr>
          <p:cNvPr id="23" name="Oval 21"/>
          <p:cNvSpPr>
            <a:spLocks noChangeArrowheads="1"/>
          </p:cNvSpPr>
          <p:nvPr/>
        </p:nvSpPr>
        <p:spPr bwMode="auto">
          <a:xfrm>
            <a:off x="5814641" y="4010026"/>
            <a:ext cx="2511217" cy="8763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Staff Synthesis</a:t>
            </a:r>
          </a:p>
          <a:p>
            <a:pPr algn="ctr"/>
            <a:r>
              <a:rPr lang="en-US" sz="2000" dirty="0"/>
              <a:t>July – October 2019</a:t>
            </a:r>
          </a:p>
        </p:txBody>
      </p:sp>
      <p:sp>
        <p:nvSpPr>
          <p:cNvPr id="25" name="Rectangle 3"/>
          <p:cNvSpPr>
            <a:spLocks noGrp="1" noChangeArrowheads="1"/>
          </p:cNvSpPr>
          <p:nvPr>
            <p:ph type="title"/>
          </p:nvPr>
        </p:nvSpPr>
        <p:spPr>
          <a:xfrm>
            <a:off x="1093978" y="381000"/>
            <a:ext cx="7897622" cy="878532"/>
          </a:xfrm>
        </p:spPr>
        <p:txBody>
          <a:bodyPr/>
          <a:lstStyle/>
          <a:p>
            <a:pPr eaLnBrk="1" hangingPunct="1"/>
            <a:r>
              <a:rPr lang="en-US" dirty="0"/>
              <a:t>Strategic Planning Process Update</a:t>
            </a:r>
          </a:p>
        </p:txBody>
      </p:sp>
      <p:sp>
        <p:nvSpPr>
          <p:cNvPr id="27" name="Oval 21"/>
          <p:cNvSpPr>
            <a:spLocks noChangeArrowheads="1"/>
          </p:cNvSpPr>
          <p:nvPr/>
        </p:nvSpPr>
        <p:spPr bwMode="auto">
          <a:xfrm>
            <a:off x="5746276" y="2281531"/>
            <a:ext cx="2590800" cy="762001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Planning Committee</a:t>
            </a:r>
          </a:p>
          <a:p>
            <a:pPr algn="ctr"/>
            <a:r>
              <a:rPr lang="en-US" sz="2000" dirty="0"/>
              <a:t>February - July 2019</a:t>
            </a:r>
          </a:p>
        </p:txBody>
      </p:sp>
      <p:sp>
        <p:nvSpPr>
          <p:cNvPr id="222217" name="Rectangle 9"/>
          <p:cNvSpPr>
            <a:spLocks noChangeArrowheads="1"/>
          </p:cNvSpPr>
          <p:nvPr/>
        </p:nvSpPr>
        <p:spPr bwMode="auto">
          <a:xfrm>
            <a:off x="1171575" y="4419600"/>
            <a:ext cx="3048000" cy="685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dirty="0">
                <a:latin typeface="Frutiger LT Std 45 Light"/>
              </a:rPr>
              <a:t>Financial Plan</a:t>
            </a:r>
            <a:endParaRPr lang="en-US" dirty="0">
              <a:latin typeface="Frutiger LT Std 45 Light"/>
            </a:endParaRPr>
          </a:p>
        </p:txBody>
      </p:sp>
      <p:sp>
        <p:nvSpPr>
          <p:cNvPr id="222221" name="AutoShape 13"/>
          <p:cNvSpPr>
            <a:spLocks noChangeArrowheads="1"/>
          </p:cNvSpPr>
          <p:nvPr/>
        </p:nvSpPr>
        <p:spPr bwMode="auto">
          <a:xfrm>
            <a:off x="2379663" y="4005114"/>
            <a:ext cx="696912" cy="52417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6969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222216" name="Rectangle 8"/>
          <p:cNvSpPr>
            <a:spLocks noChangeArrowheads="1"/>
          </p:cNvSpPr>
          <p:nvPr/>
        </p:nvSpPr>
        <p:spPr bwMode="auto">
          <a:xfrm>
            <a:off x="1171575" y="3505200"/>
            <a:ext cx="3048000" cy="685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dirty="0">
                <a:latin typeface="Frutiger LT Std 45 Light"/>
              </a:rPr>
              <a:t>Goals, Strategies &amp; </a:t>
            </a:r>
          </a:p>
          <a:p>
            <a:pPr algn="ctr"/>
            <a:r>
              <a:rPr lang="en-GB" dirty="0">
                <a:latin typeface="Frutiger LT Std 45 Light"/>
              </a:rPr>
              <a:t>Action Plans</a:t>
            </a:r>
            <a:endParaRPr lang="en-US" dirty="0">
              <a:latin typeface="Frutiger LT Std 45 Light"/>
            </a:endParaRPr>
          </a:p>
        </p:txBody>
      </p:sp>
      <p:sp>
        <p:nvSpPr>
          <p:cNvPr id="222220" name="AutoShape 12"/>
          <p:cNvSpPr>
            <a:spLocks noChangeArrowheads="1"/>
          </p:cNvSpPr>
          <p:nvPr/>
        </p:nvSpPr>
        <p:spPr bwMode="auto">
          <a:xfrm>
            <a:off x="2379663" y="3124200"/>
            <a:ext cx="696912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6969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22215" name="Rectangle 7"/>
          <p:cNvSpPr>
            <a:spLocks noChangeArrowheads="1"/>
          </p:cNvSpPr>
          <p:nvPr/>
        </p:nvSpPr>
        <p:spPr bwMode="auto">
          <a:xfrm>
            <a:off x="1171575" y="2590800"/>
            <a:ext cx="3048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Frutiger LT Std 45 Light"/>
              </a:rPr>
              <a:t>Mission, Vision &amp; Values</a:t>
            </a:r>
          </a:p>
        </p:txBody>
      </p:sp>
      <p:sp>
        <p:nvSpPr>
          <p:cNvPr id="222219" name="AutoShape 11"/>
          <p:cNvSpPr>
            <a:spLocks noChangeArrowheads="1"/>
          </p:cNvSpPr>
          <p:nvPr/>
        </p:nvSpPr>
        <p:spPr bwMode="auto">
          <a:xfrm>
            <a:off x="2368550" y="2225675"/>
            <a:ext cx="698500" cy="4191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6969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222214" name="Rectangle 6"/>
          <p:cNvSpPr>
            <a:spLocks noChangeArrowheads="1"/>
          </p:cNvSpPr>
          <p:nvPr/>
        </p:nvSpPr>
        <p:spPr bwMode="auto">
          <a:xfrm>
            <a:off x="1171575" y="1676400"/>
            <a:ext cx="3048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dirty="0">
                <a:latin typeface="Frutiger LT Std 45 Light"/>
              </a:rPr>
              <a:t>Situation Analysis &amp; </a:t>
            </a:r>
          </a:p>
          <a:p>
            <a:pPr algn="ctr"/>
            <a:r>
              <a:rPr lang="en-GB" dirty="0">
                <a:latin typeface="Frutiger LT Std 45 Light"/>
              </a:rPr>
              <a:t>Key Issues</a:t>
            </a:r>
            <a:endParaRPr lang="en-US" dirty="0">
              <a:latin typeface="Frutiger LT Std 45 Light"/>
            </a:endParaRPr>
          </a:p>
        </p:txBody>
      </p:sp>
      <p:sp>
        <p:nvSpPr>
          <p:cNvPr id="28" name="Oval 21">
            <a:extLst>
              <a:ext uri="{FF2B5EF4-FFF2-40B4-BE49-F238E27FC236}">
                <a16:creationId xmlns="" xmlns:a16="http://schemas.microsoft.com/office/drawing/2014/main" id="{5A5ECF95-B849-45A6-B6DC-6558727A4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6067" y="3086100"/>
            <a:ext cx="2590800" cy="8763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Stakeholder Survey</a:t>
            </a:r>
          </a:p>
          <a:p>
            <a:pPr algn="ctr"/>
            <a:r>
              <a:rPr lang="en-US" sz="2000" dirty="0"/>
              <a:t>September 2019</a:t>
            </a:r>
          </a:p>
        </p:txBody>
      </p:sp>
      <p:sp>
        <p:nvSpPr>
          <p:cNvPr id="29" name="Oval 21">
            <a:extLst>
              <a:ext uri="{FF2B5EF4-FFF2-40B4-BE49-F238E27FC236}">
                <a16:creationId xmlns="" xmlns:a16="http://schemas.microsoft.com/office/drawing/2014/main" id="{B7700764-2592-487C-B233-00A70E4CB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2801" y="5712908"/>
            <a:ext cx="2374485" cy="671806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/>
              <a:t>Board Approval</a:t>
            </a:r>
          </a:p>
          <a:p>
            <a:pPr algn="ctr"/>
            <a:r>
              <a:rPr lang="en-US" sz="1800" dirty="0"/>
              <a:t>January 2020</a:t>
            </a:r>
          </a:p>
        </p:txBody>
      </p:sp>
      <p:sp>
        <p:nvSpPr>
          <p:cNvPr id="3" name="Left Brace 2">
            <a:extLst>
              <a:ext uri="{FF2B5EF4-FFF2-40B4-BE49-F238E27FC236}">
                <a16:creationId xmlns="" xmlns:a16="http://schemas.microsoft.com/office/drawing/2014/main" id="{697E29DC-C29C-4A09-91FE-34A57F2D68FC}"/>
              </a:ext>
            </a:extLst>
          </p:cNvPr>
          <p:cNvSpPr/>
          <p:nvPr/>
        </p:nvSpPr>
        <p:spPr bwMode="auto">
          <a:xfrm>
            <a:off x="4933952" y="1657350"/>
            <a:ext cx="696912" cy="4572000"/>
          </a:xfrm>
          <a:prstGeom prst="leftBrace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" name="Arrow: Left 3">
            <a:extLst>
              <a:ext uri="{FF2B5EF4-FFF2-40B4-BE49-F238E27FC236}">
                <a16:creationId xmlns="" xmlns:a16="http://schemas.microsoft.com/office/drawing/2014/main" id="{D52F6779-66DF-40F3-B143-E6291C88EFF4}"/>
              </a:ext>
            </a:extLst>
          </p:cNvPr>
          <p:cNvSpPr/>
          <p:nvPr/>
        </p:nvSpPr>
        <p:spPr bwMode="auto">
          <a:xfrm>
            <a:off x="4442619" y="3657600"/>
            <a:ext cx="815181" cy="533400"/>
          </a:xfrm>
          <a:prstGeom prst="leftArrow">
            <a:avLst/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778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295400" y="2936875"/>
            <a:ext cx="7315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eaLnBrk="1" hangingPunct="1"/>
            <a:r>
              <a:rPr lang="en-US" sz="3600" b="1" dirty="0">
                <a:latin typeface="+mn-lt"/>
              </a:rPr>
              <a:t>Situation Analysis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447800" y="6096000"/>
            <a:ext cx="3707746" cy="406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800" b="1" dirty="0">
                <a:solidFill>
                  <a:schemeClr val="bg1"/>
                </a:solidFill>
                <a:latin typeface="Garamond" pitchFamily="18" charset="0"/>
              </a:rPr>
              <a:t>Main Line Art Center Strategic Plan</a:t>
            </a:r>
          </a:p>
        </p:txBody>
      </p:sp>
    </p:spTree>
    <p:extLst>
      <p:ext uri="{BB962C8B-B14F-4D97-AF65-F5344CB8AC3E}">
        <p14:creationId xmlns:p14="http://schemas.microsoft.com/office/powerpoint/2010/main" val="3530430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643128" y="158496"/>
            <a:ext cx="8229600" cy="1143000"/>
          </a:xfrm>
        </p:spPr>
        <p:txBody>
          <a:bodyPr/>
          <a:lstStyle/>
          <a:p>
            <a:r>
              <a:rPr lang="en-US" dirty="0"/>
              <a:t>Major Strengths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43128" y="1066800"/>
            <a:ext cx="8534400" cy="5334000"/>
          </a:xfrm>
        </p:spPr>
        <p:txBody>
          <a:bodyPr/>
          <a:lstStyle/>
          <a:p>
            <a:r>
              <a:rPr lang="en-US" sz="2000" dirty="0"/>
              <a:t>High student satisfaction: </a:t>
            </a:r>
          </a:p>
          <a:p>
            <a:pPr lvl="1"/>
            <a:r>
              <a:rPr lang="en-US" sz="1800" dirty="0"/>
              <a:t>Quality instruction; devoted to long-term teachers</a:t>
            </a:r>
          </a:p>
          <a:p>
            <a:pPr lvl="1"/>
            <a:r>
              <a:rPr lang="en-US" sz="1800" dirty="0"/>
              <a:t>Welcoming and nurturing environment</a:t>
            </a:r>
          </a:p>
          <a:p>
            <a:pPr lvl="1"/>
            <a:r>
              <a:rPr lang="en-US" sz="1800" dirty="0"/>
              <a:t>Increasing adult morning and kids/family weekend enrollment</a:t>
            </a:r>
          </a:p>
          <a:p>
            <a:r>
              <a:rPr lang="en-US" sz="2000" dirty="0"/>
              <a:t>Faculty:</a:t>
            </a:r>
          </a:p>
          <a:p>
            <a:pPr lvl="1"/>
            <a:r>
              <a:rPr lang="en-US" sz="1800" dirty="0"/>
              <a:t>Passion and commitment to Center</a:t>
            </a:r>
          </a:p>
          <a:p>
            <a:pPr lvl="1"/>
            <a:r>
              <a:rPr lang="en-US" sz="1800" dirty="0"/>
              <a:t>Improved relationships with Center</a:t>
            </a:r>
          </a:p>
          <a:p>
            <a:pPr lvl="0"/>
            <a:r>
              <a:rPr lang="en-US" sz="2000" dirty="0"/>
              <a:t>Respected, expanding Accessible Art/community outreach programs</a:t>
            </a:r>
          </a:p>
          <a:p>
            <a:r>
              <a:rPr lang="en-US" sz="2000" dirty="0"/>
              <a:t>Finances:</a:t>
            </a:r>
          </a:p>
          <a:p>
            <a:pPr lvl="1"/>
            <a:r>
              <a:rPr lang="en-US" sz="1600" dirty="0"/>
              <a:t>Stabilizing after several years of deficits </a:t>
            </a:r>
          </a:p>
          <a:p>
            <a:pPr lvl="1"/>
            <a:r>
              <a:rPr lang="en-US" sz="1600" dirty="0"/>
              <a:t>70% from earned revenues</a:t>
            </a:r>
          </a:p>
          <a:p>
            <a:pPr lvl="1"/>
            <a:r>
              <a:rPr lang="en-US" sz="1600" dirty="0"/>
              <a:t>Operating reserve and quasi-endowment show capitalization strength</a:t>
            </a:r>
          </a:p>
          <a:p>
            <a:pPr lvl="0"/>
            <a:r>
              <a:rPr lang="en-US" sz="2000" dirty="0"/>
              <a:t>Administration: </a:t>
            </a:r>
          </a:p>
          <a:p>
            <a:pPr lvl="1"/>
            <a:r>
              <a:rPr lang="en-US" sz="1800" dirty="0"/>
              <a:t>Respected &amp; admired new leader, rebuilding welcoming culture</a:t>
            </a:r>
          </a:p>
          <a:p>
            <a:pPr lvl="1"/>
            <a:r>
              <a:rPr lang="en-US" sz="1800" dirty="0"/>
              <a:t>Dedicated, effective, efficient and loyal staff</a:t>
            </a:r>
          </a:p>
          <a:p>
            <a:pPr lvl="0"/>
            <a:r>
              <a:rPr lang="en-US" sz="2000" dirty="0"/>
              <a:t>Board: reenergized and committed</a:t>
            </a:r>
          </a:p>
          <a:p>
            <a:pPr lvl="0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869715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33528"/>
            <a:ext cx="8229600" cy="1143000"/>
          </a:xfrm>
        </p:spPr>
        <p:txBody>
          <a:bodyPr/>
          <a:lstStyle/>
          <a:p>
            <a:r>
              <a:rPr lang="en-US" dirty="0"/>
              <a:t>Major Challenges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9600" y="1066800"/>
            <a:ext cx="8229600" cy="5562600"/>
          </a:xfrm>
        </p:spPr>
        <p:txBody>
          <a:bodyPr/>
          <a:lstStyle/>
          <a:p>
            <a:pPr lvl="0"/>
            <a:r>
              <a:rPr lang="en-US" sz="2000" dirty="0"/>
              <a:t>Macro environmental context factors</a:t>
            </a:r>
          </a:p>
          <a:p>
            <a:pPr lvl="1"/>
            <a:r>
              <a:rPr lang="en-US" sz="1800" dirty="0"/>
              <a:t>Accelerating demographic change (age and ethnic diversity)</a:t>
            </a:r>
          </a:p>
          <a:p>
            <a:pPr lvl="1"/>
            <a:r>
              <a:rPr lang="en-US" sz="1800" dirty="0"/>
              <a:t>Declining resources for arts education</a:t>
            </a:r>
          </a:p>
          <a:p>
            <a:pPr lvl="1"/>
            <a:r>
              <a:rPr lang="en-US" sz="1800" dirty="0"/>
              <a:t>Foundation pressure to show community relevance and public value  </a:t>
            </a:r>
            <a:endParaRPr lang="en-US" sz="1600" dirty="0"/>
          </a:p>
          <a:p>
            <a:pPr lvl="0"/>
            <a:r>
              <a:rPr lang="en-US" sz="2000" dirty="0"/>
              <a:t>Competition:</a:t>
            </a:r>
          </a:p>
          <a:p>
            <a:pPr lvl="1"/>
            <a:r>
              <a:rPr lang="en-US" sz="1800" dirty="0"/>
              <a:t>Other time pressures on students</a:t>
            </a:r>
          </a:p>
          <a:p>
            <a:pPr lvl="1"/>
            <a:r>
              <a:rPr lang="en-US" sz="1800" dirty="0"/>
              <a:t>Direct from other art centers</a:t>
            </a:r>
          </a:p>
          <a:p>
            <a:r>
              <a:rPr lang="en-US" sz="2000" dirty="0"/>
              <a:t>Enrollment:</a:t>
            </a:r>
          </a:p>
          <a:p>
            <a:pPr lvl="1"/>
            <a:r>
              <a:rPr lang="en-US" sz="1800" dirty="0"/>
              <a:t>Declining adult afternoon and evening enrollment</a:t>
            </a:r>
          </a:p>
          <a:p>
            <a:pPr lvl="1"/>
            <a:r>
              <a:rPr lang="en-US" sz="1800" dirty="0"/>
              <a:t>Residual losses of some key faculty</a:t>
            </a:r>
          </a:p>
          <a:p>
            <a:r>
              <a:rPr lang="en-US" sz="2000" dirty="0"/>
              <a:t>Facilities:</a:t>
            </a:r>
          </a:p>
          <a:p>
            <a:pPr lvl="1"/>
            <a:r>
              <a:rPr lang="en-US" sz="1800" dirty="0"/>
              <a:t>Close to full capacity during peak demand times</a:t>
            </a:r>
          </a:p>
          <a:p>
            <a:pPr lvl="1"/>
            <a:r>
              <a:rPr lang="en-US" sz="1800" dirty="0"/>
              <a:t>More resources needed for maintenance and repairs</a:t>
            </a:r>
            <a:endParaRPr lang="en-US" sz="2000" dirty="0"/>
          </a:p>
          <a:p>
            <a:endParaRPr lang="en-US" sz="2200" dirty="0"/>
          </a:p>
          <a:p>
            <a:pPr lvl="0"/>
            <a:endParaRPr lang="en-US" sz="2200" dirty="0"/>
          </a:p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829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33528"/>
            <a:ext cx="8229600" cy="1143000"/>
          </a:xfrm>
        </p:spPr>
        <p:txBody>
          <a:bodyPr/>
          <a:lstStyle/>
          <a:p>
            <a:r>
              <a:rPr lang="en-US" dirty="0"/>
              <a:t>Major Challenges (continued)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8229600" cy="5715000"/>
          </a:xfrm>
        </p:spPr>
        <p:txBody>
          <a:bodyPr/>
          <a:lstStyle/>
          <a:p>
            <a:pPr lvl="0"/>
            <a:r>
              <a:rPr lang="en-US" sz="2000" dirty="0"/>
              <a:t>Need more resources for: </a:t>
            </a:r>
          </a:p>
          <a:p>
            <a:pPr lvl="1"/>
            <a:r>
              <a:rPr lang="en-US" sz="1800" dirty="0"/>
              <a:t>Data collection and analysis to inform decision making </a:t>
            </a:r>
          </a:p>
          <a:p>
            <a:pPr lvl="1"/>
            <a:r>
              <a:rPr lang="en-US" sz="1800" dirty="0"/>
              <a:t>Marketing and communications, to close the gap in what the Center is perceived to do and what it actually does</a:t>
            </a:r>
          </a:p>
          <a:p>
            <a:pPr lvl="1"/>
            <a:r>
              <a:rPr lang="en-US" sz="1800" dirty="0"/>
              <a:t>Administrative staff for community program growth and to support data analysis, marketing and fundraising initiatives</a:t>
            </a:r>
          </a:p>
          <a:p>
            <a:pPr lvl="0"/>
            <a:r>
              <a:rPr lang="en-US" sz="2000" dirty="0"/>
              <a:t>Fundraising:</a:t>
            </a:r>
          </a:p>
          <a:p>
            <a:pPr lvl="1"/>
            <a:r>
              <a:rPr lang="en-US" sz="1800" dirty="0"/>
              <a:t>Need more compelling case for philanthropic support</a:t>
            </a:r>
          </a:p>
          <a:p>
            <a:pPr lvl="1"/>
            <a:r>
              <a:rPr lang="en-US" sz="1800" dirty="0"/>
              <a:t>Limited fundraising capacity </a:t>
            </a:r>
          </a:p>
          <a:p>
            <a:endParaRPr lang="en-US" sz="2200" dirty="0"/>
          </a:p>
          <a:p>
            <a:pPr lvl="0"/>
            <a:endParaRPr lang="en-US" sz="2200" dirty="0"/>
          </a:p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6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33528"/>
            <a:ext cx="8229600" cy="1143000"/>
          </a:xfrm>
        </p:spPr>
        <p:txBody>
          <a:bodyPr/>
          <a:lstStyle/>
          <a:p>
            <a:r>
              <a:rPr lang="en-US" dirty="0"/>
              <a:t>Summary Situation Analysis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8229600" cy="5715000"/>
          </a:xfrm>
        </p:spPr>
        <p:txBody>
          <a:bodyPr/>
          <a:lstStyle/>
          <a:p>
            <a:pPr lvl="0"/>
            <a:r>
              <a:rPr lang="en-US" dirty="0"/>
              <a:t>Main Line Art Center has made significant progress: </a:t>
            </a:r>
          </a:p>
          <a:p>
            <a:pPr lvl="1"/>
            <a:r>
              <a:rPr lang="en-US" dirty="0"/>
              <a:t>rebuilding good will and trust among loyal students</a:t>
            </a:r>
          </a:p>
          <a:p>
            <a:pPr lvl="1"/>
            <a:r>
              <a:rPr lang="en-US" dirty="0"/>
              <a:t>expanding audiences through innovative visual art programs</a:t>
            </a:r>
          </a:p>
          <a:p>
            <a:pPr lvl="1"/>
            <a:r>
              <a:rPr lang="en-US" dirty="0"/>
              <a:t>stabilizing finances</a:t>
            </a:r>
          </a:p>
          <a:p>
            <a:pPr lvl="0"/>
            <a:r>
              <a:rPr lang="en-US" dirty="0"/>
              <a:t>To reach next level of organizational success, the Center must develop a compelling strategic plan, which:</a:t>
            </a:r>
          </a:p>
          <a:p>
            <a:pPr lvl="1"/>
            <a:r>
              <a:rPr lang="en-US" dirty="0"/>
              <a:t>addresses the external environmental factors it faces and</a:t>
            </a:r>
          </a:p>
          <a:p>
            <a:pPr lvl="1"/>
            <a:r>
              <a:rPr lang="en-US" dirty="0"/>
              <a:t>inspires more people to participate in, and provide financial support for, the Center’s visual art education and community engagement programs.</a:t>
            </a:r>
            <a:endParaRPr lang="en-US" sz="1400" dirty="0"/>
          </a:p>
          <a:p>
            <a:pPr lvl="0"/>
            <a:endParaRPr lang="en-US" sz="2200" dirty="0"/>
          </a:p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356740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rebuchet MS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33285</TotalTime>
  <Words>2419</Words>
  <Application>Microsoft Office PowerPoint</Application>
  <PresentationFormat>On-screen Show (4:3)</PresentationFormat>
  <Paragraphs>333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34</vt:i4>
      </vt:variant>
    </vt:vector>
  </HeadingPairs>
  <TitlesOfParts>
    <vt:vector size="56" baseType="lpstr">
      <vt:lpstr>Arial</vt:lpstr>
      <vt:lpstr>Calibri</vt:lpstr>
      <vt:lpstr>Courier New</vt:lpstr>
      <vt:lpstr>Frutiger LT Std 45 Light</vt:lpstr>
      <vt:lpstr>Garamond</vt:lpstr>
      <vt:lpstr>Symbol</vt:lpstr>
      <vt:lpstr>Times</vt:lpstr>
      <vt:lpstr>Times New Roman</vt:lpstr>
      <vt:lpstr>Trebuchet MS</vt:lpstr>
      <vt:lpstr>Wingdings</vt:lpstr>
      <vt:lpstr>Blank Presentation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PowerPoint Presentation</vt:lpstr>
      <vt:lpstr>Agenda</vt:lpstr>
      <vt:lpstr>PowerPoint Presentation</vt:lpstr>
      <vt:lpstr>Strategic Planning Process Update</vt:lpstr>
      <vt:lpstr>PowerPoint Presentation</vt:lpstr>
      <vt:lpstr>Major Strengths</vt:lpstr>
      <vt:lpstr>Major Challenges</vt:lpstr>
      <vt:lpstr>Major Challenges (continued)</vt:lpstr>
      <vt:lpstr>Summary Situation Analysis</vt:lpstr>
      <vt:lpstr>PowerPoint Presentation</vt:lpstr>
      <vt:lpstr>Vision</vt:lpstr>
      <vt:lpstr>Mission</vt:lpstr>
      <vt:lpstr>Core Values</vt:lpstr>
      <vt:lpstr>Unifying Strategy</vt:lpstr>
      <vt:lpstr>Interdependent Strategic Priorities</vt:lpstr>
      <vt:lpstr>Program &amp; Community Engagement Strategies</vt:lpstr>
      <vt:lpstr>Program &amp; Community Engagement Actions</vt:lpstr>
      <vt:lpstr>Program &amp; Community Engagement Objectives*</vt:lpstr>
      <vt:lpstr>Data Analytics Strategies and Actions</vt:lpstr>
      <vt:lpstr>Data Analytics Objectives</vt:lpstr>
      <vt:lpstr>Marketing &amp; Communications Strategies</vt:lpstr>
      <vt:lpstr>Marketing &amp; Communications Actions</vt:lpstr>
      <vt:lpstr>Marketing &amp; Communications Objectives*</vt:lpstr>
      <vt:lpstr>Fundraising Strategies</vt:lpstr>
      <vt:lpstr>Fundraising Actions</vt:lpstr>
      <vt:lpstr>Fundraising Objectives*</vt:lpstr>
      <vt:lpstr>Organizational Capacity Strategies, Actions, Objectives</vt:lpstr>
      <vt:lpstr>Baseline Projected Operating Results</vt:lpstr>
      <vt:lpstr>Strategic Plan Initiatives</vt:lpstr>
      <vt:lpstr>Strategic Plan Initiatives (continued)</vt:lpstr>
      <vt:lpstr>Capitalization Plan </vt:lpstr>
      <vt:lpstr>Critical Success Factors</vt:lpstr>
      <vt:lpstr>PowerPoint Presentation</vt:lpstr>
      <vt:lpstr>Strategic Planning Process Next Steps</vt:lpstr>
    </vt:vector>
  </TitlesOfParts>
  <Company>WoflBrown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 Brown</dc:creator>
  <cp:lastModifiedBy>Patricia Banks</cp:lastModifiedBy>
  <cp:revision>570</cp:revision>
  <dcterms:created xsi:type="dcterms:W3CDTF">2006-12-14T20:51:49Z</dcterms:created>
  <dcterms:modified xsi:type="dcterms:W3CDTF">2019-11-11T14:45:42Z</dcterms:modified>
</cp:coreProperties>
</file>